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71" r:id="rId1"/>
    <p:sldMasterId id="2147483783" r:id="rId2"/>
  </p:sldMasterIdLst>
  <p:notesMasterIdLst>
    <p:notesMasterId r:id="rId46"/>
  </p:notesMasterIdLst>
  <p:handoutMasterIdLst>
    <p:handoutMasterId r:id="rId47"/>
  </p:handoutMasterIdLst>
  <p:sldIdLst>
    <p:sldId id="281" r:id="rId3"/>
    <p:sldId id="310" r:id="rId4"/>
    <p:sldId id="309" r:id="rId5"/>
    <p:sldId id="276" r:id="rId6"/>
    <p:sldId id="274" r:id="rId7"/>
    <p:sldId id="258" r:id="rId8"/>
    <p:sldId id="260" r:id="rId9"/>
    <p:sldId id="259" r:id="rId10"/>
    <p:sldId id="279" r:id="rId11"/>
    <p:sldId id="262" r:id="rId12"/>
    <p:sldId id="263" r:id="rId13"/>
    <p:sldId id="264" r:id="rId14"/>
    <p:sldId id="272" r:id="rId15"/>
    <p:sldId id="280" r:id="rId16"/>
    <p:sldId id="282" r:id="rId17"/>
    <p:sldId id="296" r:id="rId18"/>
    <p:sldId id="299" r:id="rId19"/>
    <p:sldId id="285" r:id="rId20"/>
    <p:sldId id="307" r:id="rId21"/>
    <p:sldId id="314" r:id="rId22"/>
    <p:sldId id="308" r:id="rId23"/>
    <p:sldId id="287" r:id="rId24"/>
    <p:sldId id="288" r:id="rId25"/>
    <p:sldId id="305" r:id="rId26"/>
    <p:sldId id="304" r:id="rId27"/>
    <p:sldId id="306" r:id="rId28"/>
    <p:sldId id="289" r:id="rId29"/>
    <p:sldId id="298" r:id="rId30"/>
    <p:sldId id="290" r:id="rId31"/>
    <p:sldId id="311" r:id="rId32"/>
    <p:sldId id="291" r:id="rId33"/>
    <p:sldId id="301" r:id="rId34"/>
    <p:sldId id="284" r:id="rId35"/>
    <p:sldId id="302" r:id="rId36"/>
    <p:sldId id="313" r:id="rId37"/>
    <p:sldId id="303" r:id="rId38"/>
    <p:sldId id="312" r:id="rId39"/>
    <p:sldId id="300" r:id="rId40"/>
    <p:sldId id="292" r:id="rId41"/>
    <p:sldId id="293" r:id="rId42"/>
    <p:sldId id="294" r:id="rId43"/>
    <p:sldId id="295" r:id="rId44"/>
    <p:sldId id="297" r:id="rId45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657889"/>
    <a:srgbClr val="9933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20" autoAdjust="0"/>
    <p:restoredTop sz="77679" autoAdjust="0"/>
  </p:normalViewPr>
  <p:slideViewPr>
    <p:cSldViewPr snapToGrid="0">
      <p:cViewPr varScale="1">
        <p:scale>
          <a:sx n="73" d="100"/>
          <a:sy n="73" d="100"/>
        </p:scale>
        <p:origin x="15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744" y="-11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commentAuthors" Target="commentAuthors.xml"/><Relationship Id="rId49" Type="http://schemas.openxmlformats.org/officeDocument/2006/relationships/presProps" Target="pres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</a:rPr>
              <a:t>ANSYS BGA v15-SP5 Benchmark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734126162000368"/>
          <c:y val="0.0821004910271384"/>
          <c:w val="0.907415285371822"/>
          <c:h val="0.736150397468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IBM Platform MPI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Sheet1!$A$4:$A$11</c:f>
              <c:numCache>
                <c:formatCode>General</c:formatCode>
                <c:ptCount val="8"/>
                <c:pt idx="0">
                  <c:v>2.0</c:v>
                </c:pt>
                <c:pt idx="1">
                  <c:v>4.0</c:v>
                </c:pt>
                <c:pt idx="2">
                  <c:v>6.0</c:v>
                </c:pt>
                <c:pt idx="3">
                  <c:v>8.0</c:v>
                </c:pt>
                <c:pt idx="4">
                  <c:v>10.0</c:v>
                </c:pt>
                <c:pt idx="5">
                  <c:v>12.0</c:v>
                </c:pt>
                <c:pt idx="6">
                  <c:v>14.0</c:v>
                </c:pt>
                <c:pt idx="7">
                  <c:v>16.0</c:v>
                </c:pt>
              </c:numCache>
            </c:numRef>
          </c:cat>
          <c:val>
            <c:numRef>
              <c:f>Sheet1!$B$4:$B$11</c:f>
              <c:numCache>
                <c:formatCode>General</c:formatCode>
                <c:ptCount val="8"/>
                <c:pt idx="0">
                  <c:v>396.1</c:v>
                </c:pt>
                <c:pt idx="1">
                  <c:v>239.7</c:v>
                </c:pt>
                <c:pt idx="2">
                  <c:v>210.1</c:v>
                </c:pt>
                <c:pt idx="3">
                  <c:v>182.9</c:v>
                </c:pt>
                <c:pt idx="4">
                  <c:v>167.2</c:v>
                </c:pt>
                <c:pt idx="5">
                  <c:v>167.1</c:v>
                </c:pt>
                <c:pt idx="6">
                  <c:v>196.1</c:v>
                </c:pt>
                <c:pt idx="7">
                  <c:v>184.7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FD-4A7F-9538-8AE42882106D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INTEL MPI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Sheet1!$A$4:$A$11</c:f>
              <c:numCache>
                <c:formatCode>General</c:formatCode>
                <c:ptCount val="8"/>
                <c:pt idx="0">
                  <c:v>2.0</c:v>
                </c:pt>
                <c:pt idx="1">
                  <c:v>4.0</c:v>
                </c:pt>
                <c:pt idx="2">
                  <c:v>6.0</c:v>
                </c:pt>
                <c:pt idx="3">
                  <c:v>8.0</c:v>
                </c:pt>
                <c:pt idx="4">
                  <c:v>10.0</c:v>
                </c:pt>
                <c:pt idx="5">
                  <c:v>12.0</c:v>
                </c:pt>
                <c:pt idx="6">
                  <c:v>14.0</c:v>
                </c:pt>
                <c:pt idx="7">
                  <c:v>16.0</c:v>
                </c:pt>
              </c:numCache>
            </c:numRef>
          </c:cat>
          <c:val>
            <c:numRef>
              <c:f>Sheet1!$C$4:$C$11</c:f>
              <c:numCache>
                <c:formatCode>General</c:formatCode>
                <c:ptCount val="8"/>
                <c:pt idx="0">
                  <c:v>380.9</c:v>
                </c:pt>
                <c:pt idx="1">
                  <c:v>229.6</c:v>
                </c:pt>
                <c:pt idx="2">
                  <c:v>196.7</c:v>
                </c:pt>
                <c:pt idx="3">
                  <c:v>168.7</c:v>
                </c:pt>
                <c:pt idx="4">
                  <c:v>161.4</c:v>
                </c:pt>
                <c:pt idx="5">
                  <c:v>160.7</c:v>
                </c:pt>
                <c:pt idx="6">
                  <c:v>151.3</c:v>
                </c:pt>
                <c:pt idx="7">
                  <c:v>161.7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0FD-4A7F-9538-8AE428821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0777584"/>
        <c:axId val="2090760448"/>
      </c:barChart>
      <c:catAx>
        <c:axId val="209077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760448"/>
        <c:crosses val="autoZero"/>
        <c:auto val="1"/>
        <c:lblAlgn val="ctr"/>
        <c:lblOffset val="100"/>
        <c:noMultiLvlLbl val="0"/>
      </c:catAx>
      <c:valAx>
        <c:axId val="209076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77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5174039086833"/>
          <c:y val="0.0779065415866079"/>
          <c:w val="0.176627786432683"/>
          <c:h val="0.226058094412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AMD &amp; INTEL ANSYS FLUENT BENCHMARKS</a:t>
            </a:r>
          </a:p>
          <a:p>
            <a:pPr>
              <a:defRPr/>
            </a:pPr>
            <a:r>
              <a:rPr lang="en-US"/>
              <a:t>TRUCK POLY 14M CELL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613606070980258"/>
          <c:y val="0.0663326814317796"/>
          <c:w val="0.921491612461486"/>
          <c:h val="0.8307201443569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'2016'!$C$2</c:f>
              <c:strCache>
                <c:ptCount val="1"/>
                <c:pt idx="0">
                  <c:v>2014 Intel® Xeon® e5-2667V2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'2016'!$B$3:$B$15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12.0</c:v>
                </c:pt>
                <c:pt idx="6">
                  <c:v>16.0</c:v>
                </c:pt>
                <c:pt idx="7">
                  <c:v>32.0</c:v>
                </c:pt>
                <c:pt idx="8">
                  <c:v>48.0</c:v>
                </c:pt>
                <c:pt idx="9">
                  <c:v>64.0</c:v>
                </c:pt>
                <c:pt idx="10">
                  <c:v>96.0</c:v>
                </c:pt>
                <c:pt idx="11">
                  <c:v>128.0</c:v>
                </c:pt>
                <c:pt idx="12">
                  <c:v>256.0</c:v>
                </c:pt>
              </c:numCache>
            </c:numRef>
          </c:cat>
          <c:val>
            <c:numRef>
              <c:f>'2016'!$C$3:$C$15</c:f>
              <c:numCache>
                <c:formatCode>General</c:formatCode>
                <c:ptCount val="13"/>
                <c:pt idx="0">
                  <c:v>100.6</c:v>
                </c:pt>
                <c:pt idx="1">
                  <c:v>40.337</c:v>
                </c:pt>
                <c:pt idx="2">
                  <c:v>20.171</c:v>
                </c:pt>
                <c:pt idx="3">
                  <c:v>13.904</c:v>
                </c:pt>
                <c:pt idx="4">
                  <c:v>10.605</c:v>
                </c:pt>
                <c:pt idx="5">
                  <c:v>7.569</c:v>
                </c:pt>
                <c:pt idx="6">
                  <c:v>6.186999999999998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5B-4A54-9D62-0E822D1D6CDB}"/>
            </c:ext>
          </c:extLst>
        </c:ser>
        <c:ser>
          <c:idx val="1"/>
          <c:order val="1"/>
          <c:tx>
            <c:strRef>
              <c:f>'2016'!$D$2</c:f>
              <c:strCache>
                <c:ptCount val="1"/>
                <c:pt idx="0">
                  <c:v>2015 Intel® Xeon® e5-2667V3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'2016'!$B$3:$B$15</c:f>
              <c:numCache>
                <c:formatCode>General</c:formatCode>
                <c:ptCount val="13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12.0</c:v>
                </c:pt>
                <c:pt idx="6">
                  <c:v>16.0</c:v>
                </c:pt>
                <c:pt idx="7">
                  <c:v>32.0</c:v>
                </c:pt>
                <c:pt idx="8">
                  <c:v>48.0</c:v>
                </c:pt>
                <c:pt idx="9">
                  <c:v>64.0</c:v>
                </c:pt>
                <c:pt idx="10">
                  <c:v>96.0</c:v>
                </c:pt>
                <c:pt idx="11">
                  <c:v>128.0</c:v>
                </c:pt>
                <c:pt idx="12">
                  <c:v>256.0</c:v>
                </c:pt>
              </c:numCache>
            </c:numRef>
          </c:cat>
          <c:val>
            <c:numRef>
              <c:f>'2016'!$D$3:$D$15</c:f>
              <c:numCache>
                <c:formatCode>General</c:formatCode>
                <c:ptCount val="13"/>
                <c:pt idx="0">
                  <c:v>65.8</c:v>
                </c:pt>
                <c:pt idx="1">
                  <c:v>32.024</c:v>
                </c:pt>
                <c:pt idx="2">
                  <c:v>16.975</c:v>
                </c:pt>
                <c:pt idx="3">
                  <c:v>12.363</c:v>
                </c:pt>
                <c:pt idx="4">
                  <c:v>9.4</c:v>
                </c:pt>
                <c:pt idx="5">
                  <c:v>6.913</c:v>
                </c:pt>
                <c:pt idx="6">
                  <c:v>4.286</c:v>
                </c:pt>
                <c:pt idx="7">
                  <c:v>2.539</c:v>
                </c:pt>
                <c:pt idx="11">
                  <c:v>0.625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B5B-4A54-9D62-0E822D1D6CDB}"/>
            </c:ext>
          </c:extLst>
        </c:ser>
        <c:ser>
          <c:idx val="4"/>
          <c:order val="4"/>
          <c:tx>
            <c:strRef>
              <c:f>'2016'!$E$2</c:f>
              <c:strCache>
                <c:ptCount val="1"/>
                <c:pt idx="0">
                  <c:v>2016 CUBE Intel® Xeon® e5-2667V4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'2016'!$E$3:$E$9</c:f>
              <c:numCache>
                <c:formatCode>General</c:formatCode>
                <c:ptCount val="7"/>
                <c:pt idx="0">
                  <c:v>32.154</c:v>
                </c:pt>
                <c:pt idx="1">
                  <c:v>17.149</c:v>
                </c:pt>
                <c:pt idx="2">
                  <c:v>11.915</c:v>
                </c:pt>
                <c:pt idx="3">
                  <c:v>9.311000000000003</c:v>
                </c:pt>
                <c:pt idx="4">
                  <c:v>7.695999999999996</c:v>
                </c:pt>
                <c:pt idx="5">
                  <c:v>6.763999999999997</c:v>
                </c:pt>
                <c:pt idx="6">
                  <c:v>6.387999999999996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B5B-4A54-9D62-0E822D1D6C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91307888"/>
        <c:axId val="209131379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'2016'!$F$2</c15:sqref>
                        </c15:formulaRef>
                      </c:ext>
                    </c:extLst>
                    <c:strCache>
                      <c:ptCount val="1"/>
                      <c:pt idx="0">
                        <c:v>AMD Opteron™ 6278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lt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lt1">
                                <a:lumMod val="95000"/>
                                <a:alpha val="54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'2016'!$B$3:$B$15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1.0</c:v>
                      </c:pt>
                      <c:pt idx="1">
                        <c:v>2.0</c:v>
                      </c:pt>
                      <c:pt idx="2">
                        <c:v>4.0</c:v>
                      </c:pt>
                      <c:pt idx="3">
                        <c:v>6.0</c:v>
                      </c:pt>
                      <c:pt idx="4">
                        <c:v>8.0</c:v>
                      </c:pt>
                      <c:pt idx="5">
                        <c:v>12.0</c:v>
                      </c:pt>
                      <c:pt idx="6">
                        <c:v>16.0</c:v>
                      </c:pt>
                      <c:pt idx="7">
                        <c:v>32.0</c:v>
                      </c:pt>
                      <c:pt idx="8">
                        <c:v>48.0</c:v>
                      </c:pt>
                      <c:pt idx="9">
                        <c:v>64.0</c:v>
                      </c:pt>
                      <c:pt idx="10">
                        <c:v>96.0</c:v>
                      </c:pt>
                      <c:pt idx="11">
                        <c:v>128.0</c:v>
                      </c:pt>
                      <c:pt idx="12">
                        <c:v>256.0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'2016'!$F$3:$F$15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120.035</c:v>
                      </c:pt>
                      <c:pt idx="1">
                        <c:v>63.813</c:v>
                      </c:pt>
                      <c:pt idx="2">
                        <c:v>32.544</c:v>
                      </c:pt>
                      <c:pt idx="3">
                        <c:v>21.805</c:v>
                      </c:pt>
                      <c:pt idx="4">
                        <c:v>16.783</c:v>
                      </c:pt>
                      <c:pt idx="5">
                        <c:v>11.59</c:v>
                      </c:pt>
                      <c:pt idx="6">
                        <c:v>8.960000000000002</c:v>
                      </c:pt>
                      <c:pt idx="7">
                        <c:v>6.033</c:v>
                      </c:pt>
                      <c:pt idx="8">
                        <c:v>4.125999999999996</c:v>
                      </c:pt>
                      <c:pt idx="9">
                        <c:v>2.442</c:v>
                      </c:pt>
                      <c:pt idx="10">
                        <c:v>2.311999999999998</c:v>
                      </c:pt>
                      <c:pt idx="11">
                        <c:v>1.786</c:v>
                      </c:pt>
                      <c:pt idx="12">
                        <c:v>1.22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5B5B-4A54-9D62-0E822D1D6CDB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'2016'!$G$3:$G$15</c15:sqref>
                        </c15:formulaRef>
                      </c:ext>
                    </c:extLst>
                    <c:strCache>
                      <c:ptCount val="13"/>
                      <c:pt idx="0">
                        <c:v>90.567</c:v>
                      </c:pt>
                      <c:pt idx="1">
                        <c:v>46.385</c:v>
                      </c:pt>
                      <c:pt idx="2">
                        <c:v>23.956</c:v>
                      </c:pt>
                      <c:pt idx="3">
                        <c:v>17.147</c:v>
                      </c:pt>
                      <c:pt idx="4">
                        <c:v>13.158</c:v>
                      </c:pt>
                      <c:pt idx="5">
                        <c:v>10.2</c:v>
                      </c:pt>
                      <c:pt idx="6">
                        <c:v>7.94</c:v>
                      </c:pt>
                      <c:pt idx="7">
                        <c:v>4.75</c:v>
                      </c:pt>
                      <c:pt idx="8">
                        <c:v>3.835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4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4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lt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 xmlns:c16r2="http://schemas.microsoft.com/office/drawing/2015/06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lt1">
                                <a:lumMod val="95000"/>
                                <a:alpha val="54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'2016'!$B$3:$B$15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1.0</c:v>
                      </c:pt>
                      <c:pt idx="1">
                        <c:v>2.0</c:v>
                      </c:pt>
                      <c:pt idx="2">
                        <c:v>4.0</c:v>
                      </c:pt>
                      <c:pt idx="3">
                        <c:v>6.0</c:v>
                      </c:pt>
                      <c:pt idx="4">
                        <c:v>8.0</c:v>
                      </c:pt>
                      <c:pt idx="5">
                        <c:v>12.0</c:v>
                      </c:pt>
                      <c:pt idx="6">
                        <c:v>16.0</c:v>
                      </c:pt>
                      <c:pt idx="7">
                        <c:v>32.0</c:v>
                      </c:pt>
                      <c:pt idx="8">
                        <c:v>48.0</c:v>
                      </c:pt>
                      <c:pt idx="9">
                        <c:v>64.0</c:v>
                      </c:pt>
                      <c:pt idx="10">
                        <c:v>96.0</c:v>
                      </c:pt>
                      <c:pt idx="11">
                        <c:v>128.0</c:v>
                      </c:pt>
                      <c:pt idx="12">
                        <c:v>256.0</c:v>
                      </c:pt>
                    </c:numCache>
                  </c:num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'2016'!$G$3:$G$11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90.567</c:v>
                      </c:pt>
                      <c:pt idx="1">
                        <c:v>46.385</c:v>
                      </c:pt>
                      <c:pt idx="2">
                        <c:v>23.956</c:v>
                      </c:pt>
                      <c:pt idx="3">
                        <c:v>17.14699999999999</c:v>
                      </c:pt>
                      <c:pt idx="4">
                        <c:v>13.158</c:v>
                      </c:pt>
                      <c:pt idx="5">
                        <c:v>10.2</c:v>
                      </c:pt>
                      <c:pt idx="6">
                        <c:v>7.94</c:v>
                      </c:pt>
                      <c:pt idx="7">
                        <c:v>4.75</c:v>
                      </c:pt>
                      <c:pt idx="8">
                        <c:v>3.834999999999999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4-5B5B-4A54-9D62-0E822D1D6CDB}"/>
                  </c:ext>
                </c:extLst>
              </c15:ser>
            </c15:filteredBarSeries>
          </c:ext>
        </c:extLst>
      </c:barChart>
      <c:catAx>
        <c:axId val="2091307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cores</a:t>
                </a:r>
              </a:p>
            </c:rich>
          </c:tx>
          <c:layout>
            <c:manualLayout>
              <c:xMode val="edge"/>
              <c:yMode val="edge"/>
              <c:x val="0.466352816517827"/>
              <c:y val="0.9395714694435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13792"/>
        <c:crosses val="autoZero"/>
        <c:auto val="1"/>
        <c:lblAlgn val="ctr"/>
        <c:lblOffset val="100"/>
        <c:noMultiLvlLbl val="0"/>
      </c:catAx>
      <c:valAx>
        <c:axId val="2091313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avg. seconds</a:t>
                </a:r>
              </a:p>
              <a:p>
                <a:pPr>
                  <a:defRPr/>
                </a:pPr>
                <a:r>
                  <a:rPr lang="en-US"/>
                  <a:t> per iteration</a:t>
                </a:r>
              </a:p>
            </c:rich>
          </c:tx>
          <c:layout>
            <c:manualLayout>
              <c:xMode val="edge"/>
              <c:yMode val="edge"/>
              <c:x val="0.00655030448427312"/>
              <c:y val="0.4108151320273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0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68811773667041"/>
          <c:y val="0.0695286320649341"/>
          <c:w val="0.196948202170957"/>
          <c:h val="0.3754862806730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0.29188</cdr:x>
      <cdr:y>0.89234</cdr:y>
    </cdr:from>
    <cdr:to>
      <cdr:x>0.63452</cdr:x>
      <cdr:y>0.95933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90750" y="3552825"/>
          <a:ext cx="257175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0.41878</cdr:x>
      <cdr:y>0.89474</cdr:y>
    </cdr:from>
    <cdr:to>
      <cdr:x>0.57995</cdr:x>
      <cdr:y>0.95933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43250" y="3562350"/>
          <a:ext cx="120967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Number of Cores</a:t>
          </a:r>
        </a:p>
      </cdr:txBody>
    </cdr:sp>
  </cdr:relSizeAnchor>
  <cdr:relSizeAnchor xmlns:cdr="http://schemas.openxmlformats.org/drawingml/2006/chartDrawing">
    <cdr:from>
      <cdr:x>0.79188</cdr:x>
      <cdr:y>0.91388</cdr:y>
    </cdr:from>
    <cdr:to>
      <cdr:x>0.98731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943600" y="3638550"/>
          <a:ext cx="1466849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/>
            <a:t>CUBE by PADT, Inc. -</a:t>
          </a:r>
          <a:r>
            <a:rPr lang="en-US" sz="800" baseline="0"/>
            <a:t> w16i-v4</a:t>
          </a:r>
        </a:p>
        <a:p xmlns:a="http://schemas.openxmlformats.org/drawingml/2006/main">
          <a:pPr algn="ctr"/>
          <a:r>
            <a:rPr lang="en-US" sz="800" baseline="0"/>
            <a:t>5/11/2016 - DM</a:t>
          </a:r>
        </a:p>
        <a:p xmlns:a="http://schemas.openxmlformats.org/drawingml/2006/main">
          <a:pPr algn="ctr"/>
          <a:endParaRPr lang="en-US" sz="1100"/>
        </a:p>
      </cdr:txBody>
    </cdr:sp>
  </cdr:relSizeAnchor>
  <cdr:relSizeAnchor xmlns:cdr="http://schemas.openxmlformats.org/drawingml/2006/chartDrawing">
    <cdr:from>
      <cdr:x>0.00365</cdr:x>
      <cdr:y>0.23021</cdr:y>
    </cdr:from>
    <cdr:to>
      <cdr:x>0.03876</cdr:x>
      <cdr:y>0.85461</cdr:y>
    </cdr:to>
    <cdr:sp macro="" textlink="">
      <cdr:nvSpPr>
        <cdr:cNvPr id="5" name="TextBox 1"/>
        <cdr:cNvSpPr txBox="1"/>
      </cdr:nvSpPr>
      <cdr:spPr>
        <a:xfrm xmlns:a="http://schemas.openxmlformats.org/drawingml/2006/main" rot="5400000">
          <a:off x="-1071211" y="2011952"/>
          <a:ext cx="2474132" cy="274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Time</a:t>
          </a:r>
          <a:r>
            <a:rPr lang="en-US" sz="1100" baseline="0"/>
            <a:t> Spent Computing Solution</a:t>
          </a:r>
          <a:endParaRPr 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9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9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E131F620-BBB3-4E28-ADE2-D8F32871D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83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B9AA7F06-7B15-4607-8E5A-363C812D44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23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Opening</a:t>
            </a:r>
            <a:r>
              <a:rPr lang="en-US" baseline="0" dirty="0" smtClean="0"/>
              <a:t>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2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81888-7D9D-4CAE-A9F0-099BB8A95E74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3276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D61516-F725-48A4-AA89-B598F8D5D3B5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21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E4BA0-97E2-42DF-BEC6-0487F9817D44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521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Focus, PADT’s Blog is an excellent</a:t>
            </a:r>
            <a:r>
              <a:rPr lang="en-US" baseline="0" dirty="0" smtClean="0"/>
              <a:t> source of content and information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6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Grew up in Minnesota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B.Sc</a:t>
            </a:r>
            <a:r>
              <a:rPr lang="en-US" baseline="0" dirty="0" smtClean="0"/>
              <a:t> in M.I.S.</a:t>
            </a:r>
            <a:endParaRPr lang="en-US" dirty="0" smtClean="0"/>
          </a:p>
          <a:p>
            <a:r>
              <a:rPr lang="en-US" dirty="0" smtClean="0"/>
              <a:t>Began using computers in the 2</a:t>
            </a:r>
            <a:r>
              <a:rPr lang="en-US" baseline="30000" dirty="0" smtClean="0"/>
              <a:t>nd</a:t>
            </a:r>
            <a:r>
              <a:rPr lang="en-US" dirty="0" smtClean="0"/>
              <a:t> grade. Apple ][ - The Oregon Trail</a:t>
            </a:r>
          </a:p>
          <a:p>
            <a:r>
              <a:rPr lang="en-US" dirty="0" smtClean="0"/>
              <a:t>BASIC</a:t>
            </a:r>
            <a:r>
              <a:rPr lang="en-US" baseline="0" dirty="0" smtClean="0"/>
              <a:t>, DOS</a:t>
            </a:r>
            <a:endParaRPr lang="en-US" dirty="0" smtClean="0"/>
          </a:p>
          <a:p>
            <a:r>
              <a:rPr lang="en-US" dirty="0" smtClean="0"/>
              <a:t>Musician,</a:t>
            </a:r>
            <a:r>
              <a:rPr lang="en-US" baseline="0" dirty="0" smtClean="0"/>
              <a:t> horses, motorcycles and </a:t>
            </a:r>
            <a:r>
              <a:rPr lang="en-US" baseline="0" dirty="0" smtClean="0"/>
              <a:t>loved growing </a:t>
            </a:r>
            <a:r>
              <a:rPr lang="en-US" baseline="0" dirty="0" smtClean="0"/>
              <a:t>up in Minnesota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44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HPC – Advanced users</a:t>
            </a:r>
            <a:r>
              <a:rPr lang="en-US" baseline="0" dirty="0" smtClean="0"/>
              <a:t> &amp; Novice </a:t>
            </a:r>
            <a:r>
              <a:rPr lang="en-US" baseline="0" dirty="0" smtClean="0"/>
              <a:t>Users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Oooooh</a:t>
            </a:r>
            <a:r>
              <a:rPr lang="en-US" baseline="0" dirty="0" smtClean="0"/>
              <a:t> The Portal </a:t>
            </a:r>
            <a:r>
              <a:rPr lang="en-US" baseline="0" dirty="0" smtClean="0">
                <a:sym typeface="Wingdings"/>
              </a:rPr>
              <a:t> look into the future</a:t>
            </a:r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06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major roadblocks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Misinformed/Uniformed</a:t>
            </a:r>
            <a:r>
              <a:rPr lang="en-US" baseline="0" dirty="0" smtClean="0"/>
              <a:t> IT guys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 incentive to spend my time leaning ANSYS. I had a desire and tenacity to learn about how numerical simulation software stressed the hardware. My desire is to push the code and hardware to the limits.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5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-457200"/>
            <a:r>
              <a:rPr lang="en-US" sz="1400" b="0" dirty="0" smtClean="0"/>
              <a:t>1. Numerical simulation is different than a file or web server</a:t>
            </a:r>
          </a:p>
          <a:p>
            <a:pPr marL="0" lvl="1" indent="-457200"/>
            <a:r>
              <a:rPr lang="en-US" sz="1400" b="0" dirty="0" smtClean="0"/>
              <a:t>2. Costs us money - $$$</a:t>
            </a:r>
          </a:p>
          <a:p>
            <a:pPr marL="0" lvl="1" indent="-457200"/>
            <a:r>
              <a:rPr lang="en-US" sz="1200" b="0" dirty="0" smtClean="0"/>
              <a:t>-- A compute system that is not optimized for numerical simulation</a:t>
            </a:r>
          </a:p>
          <a:p>
            <a:pPr marL="0" lvl="1" indent="-457200"/>
            <a:r>
              <a:rPr lang="en-US" sz="1200" b="0" dirty="0" smtClean="0"/>
              <a:t>-- Loss of a substantial amount of solve iterations per day</a:t>
            </a:r>
          </a:p>
          <a:p>
            <a:pPr marL="0" lvl="1" indent="-457200"/>
            <a:r>
              <a:rPr lang="en-US" sz="1200" b="0" dirty="0" smtClean="0"/>
              <a:t> 	</a:t>
            </a:r>
            <a:r>
              <a:rPr lang="en-US" sz="1100" b="0" dirty="0" smtClean="0"/>
              <a:t>(Just when you needed them the most!)</a:t>
            </a:r>
          </a:p>
          <a:p>
            <a:pPr marL="0" lvl="1" indent="-457200"/>
            <a:r>
              <a:rPr lang="en-US" sz="1200" b="0" dirty="0" smtClean="0"/>
              <a:t>-- The engineering Sim guys missed their deadline (Money)</a:t>
            </a:r>
          </a:p>
          <a:p>
            <a:pPr marL="0" lvl="1" indent="-457200"/>
            <a:r>
              <a:rPr lang="en-US" sz="1200" b="0" dirty="0" smtClean="0"/>
              <a:t>-- Slower to getting your product redesign to the market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36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 peeve rant </a:t>
            </a:r>
            <a:r>
              <a:rPr lang="en-US" dirty="0" smtClean="0">
                <a:sym typeface="Wingdings"/>
              </a:rPr>
              <a:t> updates/firmware/bios</a:t>
            </a:r>
            <a:r>
              <a:rPr lang="en-US" baseline="0" dirty="0" smtClean="0">
                <a:sym typeface="Wingdings"/>
              </a:rPr>
              <a:t> not being installed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sym typeface="Wingdings"/>
              </a:rPr>
              <a:t>why? Takes time to learn another low level tool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sym typeface="Wingdings"/>
              </a:rPr>
              <a:t>Fear  Did I just make it worse?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603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Graphics Processing Unit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 graphics processing unit (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GPU</a:t>
            </a:r>
            <a:r>
              <a:rPr lang="en-US" sz="1200" b="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), also occasionally called visual processing unit (VPU), is a specialized electronic circuit designed to rapidly manipulate and alter memory to accelerate the creation of images in a frame buffer intended for output to a display.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9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Stick to the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60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Graphics Processing Unit</a:t>
            </a:r>
          </a:p>
          <a:p>
            <a:r>
              <a:rPr lang="en-US" sz="12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 graphics processing unit (</a:t>
            </a:r>
            <a:r>
              <a:rPr lang="en-US" sz="1200" b="1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GPU</a:t>
            </a:r>
            <a:r>
              <a:rPr lang="en-US" sz="1200" b="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), also occasionally called visual processing unit (VPU), is a specialized electronic circuit designed to rapidly manipulate and alter memory to accelerate the creation of images in a frame buffer intended for output to a display.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76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absolutely l</a:t>
            </a:r>
            <a:r>
              <a:rPr lang="en-US" dirty="0" smtClean="0"/>
              <a:t>ove this product. Huge upside!</a:t>
            </a:r>
          </a:p>
          <a:p>
            <a:r>
              <a:rPr lang="en-US" dirty="0" smtClean="0"/>
              <a:t>Not there yet </a:t>
            </a:r>
            <a:r>
              <a:rPr lang="en-US" dirty="0" smtClean="0">
                <a:sym typeface="Wingdings"/>
              </a:rPr>
              <a:t> need faster</a:t>
            </a:r>
            <a:r>
              <a:rPr lang="en-US" baseline="0" dirty="0" smtClean="0">
                <a:sym typeface="Wingdings"/>
              </a:rPr>
              <a:t> bandwidth to be able to sling one of these off of your laptop to run GPU Accelerated solves</a:t>
            </a:r>
            <a:endParaRPr lang="en-US" dirty="0" smtClean="0"/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 smtClean="0"/>
              <a:t>40Gbps – 4x of 16x bandwidth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43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INTEL yay</a:t>
            </a:r>
            <a:r>
              <a:rPr lang="en-US" dirty="0" smtClean="0"/>
              <a:t>!</a:t>
            </a:r>
            <a:endParaRPr lang="en-US" dirty="0" smtClean="0"/>
          </a:p>
          <a:p>
            <a:r>
              <a:rPr lang="en-US" dirty="0" smtClean="0"/>
              <a:t>AMD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 - the quad socket </a:t>
            </a:r>
            <a:r>
              <a:rPr lang="en-US" baseline="0" dirty="0" err="1" smtClean="0">
                <a:sym typeface="Wingdings" panose="05000000000000000000" pitchFamily="2" charset="2"/>
              </a:rPr>
              <a:t>architecure</a:t>
            </a:r>
            <a:r>
              <a:rPr lang="en-US" baseline="0" dirty="0" smtClean="0">
                <a:sym typeface="Wingdings" panose="05000000000000000000" pitchFamily="2" charset="2"/>
              </a:rPr>
              <a:t> is still strong even after all of these years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- I expect existing AMD servers that are currently in data centers to be sent to the scrap yard in two to three years</a:t>
            </a:r>
          </a:p>
          <a:p>
            <a:r>
              <a:rPr lang="en-US" baseline="0" dirty="0" smtClean="0">
                <a:sym typeface="Wingdings" panose="05000000000000000000" pitchFamily="2" charset="2"/>
              </a:rPr>
              <a:t>- AMD needs something big to knock INTEL off #1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98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RAID 50 – High</a:t>
            </a:r>
            <a:r>
              <a:rPr lang="en-US" baseline="0" dirty="0" smtClean="0"/>
              <a:t> I/O and data transfer rates</a:t>
            </a:r>
          </a:p>
          <a:p>
            <a:r>
              <a:rPr lang="en-US" baseline="0" dirty="0" smtClean="0"/>
              <a:t>Latency and </a:t>
            </a:r>
            <a:r>
              <a:rPr lang="en-US" baseline="0" dirty="0" smtClean="0"/>
              <a:t># of que depth on SSD mean you get that nice – </a:t>
            </a:r>
            <a:r>
              <a:rPr lang="en-US" baseline="0" dirty="0" smtClean="0"/>
              <a:t>snappy </a:t>
            </a:r>
            <a:r>
              <a:rPr lang="en-US" baseline="0" dirty="0" smtClean="0"/>
              <a:t>feel</a:t>
            </a:r>
          </a:p>
          <a:p>
            <a:r>
              <a:rPr lang="en-US" baseline="0" dirty="0" err="1" smtClean="0"/>
              <a:t>Enteprise</a:t>
            </a:r>
            <a:r>
              <a:rPr lang="en-US" baseline="0" dirty="0" smtClean="0"/>
              <a:t> SSD – 5 years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82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RAID 0</a:t>
            </a:r>
            <a:r>
              <a:rPr lang="en-US" baseline="0" dirty="0" smtClean="0"/>
              <a:t> &amp; RAID 50 ONLY</a:t>
            </a:r>
          </a:p>
          <a:p>
            <a:endParaRPr lang="en-US" baseline="0" dirty="0" smtClean="0"/>
          </a:p>
          <a:p>
            <a:r>
              <a:rPr lang="en-US" baseline="0" dirty="0" smtClean="0"/>
              <a:t>SAS 3.0 (12Gbps) Max Read 1.4GB/s</a:t>
            </a:r>
          </a:p>
          <a:p>
            <a:r>
              <a:rPr lang="en-US" baseline="0" dirty="0" smtClean="0"/>
              <a:t>	MAX Write 6.7GB/s</a:t>
            </a:r>
          </a:p>
          <a:p>
            <a:r>
              <a:rPr lang="en-US" baseline="0" dirty="0" smtClean="0"/>
              <a:t>	11.4 </a:t>
            </a:r>
            <a:r>
              <a:rPr lang="en-US" baseline="0" dirty="0" err="1" smtClean="0"/>
              <a:t>ms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17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NvMe</a:t>
            </a:r>
            <a:r>
              <a:rPr lang="en-US" dirty="0" smtClean="0"/>
              <a:t>!! Save me</a:t>
            </a:r>
          </a:p>
          <a:p>
            <a:r>
              <a:rPr lang="en-US" dirty="0" smtClean="0"/>
              <a:t>7x Lower Latency ! Even less waiting in line</a:t>
            </a:r>
          </a:p>
          <a:p>
            <a:r>
              <a:rPr lang="en-US" dirty="0" smtClean="0"/>
              <a:t>6x</a:t>
            </a:r>
            <a:r>
              <a:rPr lang="en-US" baseline="0" dirty="0" smtClean="0"/>
              <a:t> MORE bandwidth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43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U.2</a:t>
            </a:r>
            <a:r>
              <a:rPr lang="en-US" baseline="0" dirty="0" smtClean="0"/>
              <a:t> – the next generation in speed/performance. A must of the dollar</a:t>
            </a:r>
          </a:p>
          <a:p>
            <a:endParaRPr lang="en-US" baseline="0" dirty="0" smtClean="0"/>
          </a:p>
          <a:p>
            <a:r>
              <a:rPr lang="en-US" baseline="0" dirty="0" smtClean="0"/>
              <a:t>12x </a:t>
            </a:r>
            <a:r>
              <a:rPr lang="en-US" baseline="0" dirty="0" err="1" smtClean="0"/>
              <a:t>Perfomance</a:t>
            </a:r>
            <a:r>
              <a:rPr lang="en-US" baseline="0" dirty="0" smtClean="0"/>
              <a:t> increase</a:t>
            </a:r>
          </a:p>
          <a:p>
            <a:r>
              <a:rPr lang="en-US" baseline="0" dirty="0" smtClean="0"/>
              <a:t>10X Performance increate in Write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46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 bunch of Tools</a:t>
            </a:r>
          </a:p>
          <a:p>
            <a:r>
              <a:rPr lang="en-US" dirty="0" smtClean="0"/>
              <a:t>-just</a:t>
            </a:r>
            <a:r>
              <a:rPr lang="en-US" baseline="0" dirty="0" smtClean="0"/>
              <a:t> did a little bit deeper!</a:t>
            </a:r>
            <a:endParaRPr lang="en-US" dirty="0" smtClean="0"/>
          </a:p>
          <a:p>
            <a:r>
              <a:rPr lang="en-US" dirty="0" smtClean="0"/>
              <a:t>Spend</a:t>
            </a:r>
            <a:r>
              <a:rPr lang="en-US" baseline="0" dirty="0" smtClean="0"/>
              <a:t> 20-30 minutes to run a ANSYS benchmark on your machine.</a:t>
            </a:r>
          </a:p>
          <a:p>
            <a:r>
              <a:rPr lang="en-US" baseline="0" dirty="0" smtClean="0"/>
              <a:t>- What does the file reveal? Compute Bound? I/O Bound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www.padtinc.com</a:t>
            </a:r>
            <a:r>
              <a:rPr lang="en-US" dirty="0" smtClean="0"/>
              <a:t>/blog/the-focus/</a:t>
            </a:r>
            <a:r>
              <a:rPr lang="en-US" dirty="0" err="1" smtClean="0"/>
              <a:t>ansys</a:t>
            </a:r>
            <a:r>
              <a:rPr lang="en-US" dirty="0" smtClean="0"/>
              <a:t>-mechanical-</a:t>
            </a:r>
            <a:r>
              <a:rPr lang="en-US" dirty="0" err="1" smtClean="0"/>
              <a:t>io</a:t>
            </a:r>
            <a:r>
              <a:rPr lang="en-US" dirty="0" smtClean="0"/>
              <a:t>-bound-</a:t>
            </a:r>
            <a:r>
              <a:rPr lang="en-US" dirty="0" err="1" smtClean="0"/>
              <a:t>cpu</a:t>
            </a:r>
            <a:r>
              <a:rPr lang="en-US" dirty="0" smtClean="0"/>
              <a:t>-bound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9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4"/>
            <a:r>
              <a:rPr lang="en-US" sz="1600" b="0" dirty="0" smtClean="0"/>
              <a:t>- Pick one and spend time setting it up correctly</a:t>
            </a:r>
            <a:endParaRPr lang="en-US" sz="1100" b="0" dirty="0" smtClean="0"/>
          </a:p>
          <a:p>
            <a:pPr marL="0" lvl="4"/>
            <a:r>
              <a:rPr lang="en-US" sz="1100" b="0" dirty="0" smtClean="0"/>
              <a:t>	   </a:t>
            </a:r>
            <a:r>
              <a:rPr lang="en-US" sz="1400" b="0" dirty="0" smtClean="0"/>
              <a:t>1. Manage jobs of multiple people</a:t>
            </a:r>
          </a:p>
          <a:p>
            <a:pPr marL="0" lvl="4"/>
            <a:r>
              <a:rPr lang="en-US" sz="1400" b="0" dirty="0" smtClean="0"/>
              <a:t>	  2. Many are smart enough to look at resources and properly deploy</a:t>
            </a:r>
          </a:p>
          <a:p>
            <a:pPr marL="0" lvl="4"/>
            <a:r>
              <a:rPr lang="en-US" sz="1400" b="0" dirty="0" smtClean="0"/>
              <a:t>	  3. Better feedback and failure recovery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solve, get </a:t>
            </a:r>
            <a:r>
              <a:rPr lang="en-US" dirty="0" err="1" smtClean="0"/>
              <a:t>readt</a:t>
            </a:r>
            <a:r>
              <a:rPr lang="en-US" dirty="0" smtClean="0"/>
              <a:t>,</a:t>
            </a:r>
            <a:r>
              <a:rPr lang="en-US" baseline="0" dirty="0" smtClean="0"/>
              <a:t> Do it!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4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</a:t>
            </a:r>
            <a:r>
              <a:rPr lang="en-US" baseline="0" dirty="0" smtClean="0"/>
              <a:t> more comics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33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Explore ANSYS EKM/Ask your ANSYS sales representative</a:t>
            </a:r>
            <a:r>
              <a:rPr lang="en-US" baseline="0" dirty="0" smtClean="0"/>
              <a:t> for a DEMO! </a:t>
            </a:r>
          </a:p>
          <a:p>
            <a:r>
              <a:rPr lang="en-US" baseline="0" dirty="0" smtClean="0"/>
              <a:t>Portals!!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89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consistently use ANSYS sp5 and any of the FLUENT benchmarks</a:t>
            </a:r>
          </a:p>
          <a:p>
            <a:r>
              <a:rPr lang="en-US" baseline="0" dirty="0" smtClean="0"/>
              <a:t>Aircraft 2m</a:t>
            </a:r>
          </a:p>
          <a:p>
            <a:r>
              <a:rPr lang="en-US" baseline="0" dirty="0" smtClean="0"/>
              <a:t>Truck Poly 14m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50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128 core’s running on CUBE model a144i</a:t>
            </a:r>
          </a:p>
          <a:p>
            <a:r>
              <a:rPr lang="en-US" dirty="0" smtClean="0"/>
              <a:t>Fastest Time Spent Computing Solution @ 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0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128 core’s running on CUBE model a144i</a:t>
            </a:r>
          </a:p>
          <a:p>
            <a:r>
              <a:rPr lang="en-US" dirty="0" smtClean="0"/>
              <a:t>Fastest Time Spent Computing Solution @ 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3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INTEL MPI is faster on latest generation INTEL </a:t>
            </a:r>
            <a:r>
              <a:rPr lang="en-US" dirty="0" smtClean="0"/>
              <a:t>XEON’s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www.padtinc.com</a:t>
            </a:r>
            <a:r>
              <a:rPr lang="en-US" dirty="0" smtClean="0"/>
              <a:t>/blog/the-focus/just-one-cube-with-just-one-click-a-1-3x-speedup-for-ansys-mechanical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315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INTEL XEON e5-2667</a:t>
            </a:r>
            <a:r>
              <a:rPr lang="en-US" baseline="0" dirty="0" smtClean="0"/>
              <a:t> </a:t>
            </a:r>
            <a:r>
              <a:rPr lang="en-US" dirty="0" smtClean="0"/>
              <a:t>v4 class </a:t>
            </a:r>
            <a:r>
              <a:rPr lang="en-US" dirty="0" smtClean="0"/>
              <a:t>Benchmark data,  is data from one </a:t>
            </a:r>
            <a:r>
              <a:rPr lang="en-US" dirty="0" smtClean="0"/>
              <a:t>workstation. UNO!</a:t>
            </a:r>
            <a:endParaRPr lang="en-US" dirty="0" smtClean="0"/>
          </a:p>
          <a:p>
            <a:r>
              <a:rPr lang="en-US" dirty="0" smtClean="0"/>
              <a:t>The INTEL XEON e5-2667</a:t>
            </a:r>
            <a:r>
              <a:rPr lang="en-US" baseline="0" dirty="0" smtClean="0"/>
              <a:t> </a:t>
            </a:r>
            <a:r>
              <a:rPr lang="en-US" dirty="0" smtClean="0"/>
              <a:t>v3 </a:t>
            </a:r>
            <a:r>
              <a:rPr lang="en-US" dirty="0" smtClean="0"/>
              <a:t>Benchmark data,  is running</a:t>
            </a:r>
            <a:r>
              <a:rPr lang="en-US" baseline="0" dirty="0" smtClean="0"/>
              <a:t> across a total of 9 servers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22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Compute Bound</a:t>
            </a:r>
            <a:r>
              <a:rPr lang="en-US" baseline="0" dirty="0" smtClean="0"/>
              <a:t> / I.O bound. You may have both situations going on</a:t>
            </a:r>
            <a:r>
              <a:rPr lang="is-IS" baseline="0" dirty="0" smtClean="0"/>
              <a:t>…If so</a:t>
            </a:r>
            <a:r>
              <a:rPr lang="en-US" baseline="0" dirty="0" smtClean="0"/>
              <a:t> try to eliminate Compute Bound or I.O bound </a:t>
            </a:r>
          </a:p>
          <a:p>
            <a:r>
              <a:rPr lang="en-US" baseline="0" dirty="0" smtClean="0"/>
              <a:t>Then re-run benchmark</a:t>
            </a:r>
          </a:p>
          <a:p>
            <a:r>
              <a:rPr lang="en-US" baseline="0" dirty="0" smtClean="0"/>
              <a:t>Verify</a:t>
            </a:r>
          </a:p>
          <a:p>
            <a:r>
              <a:rPr lang="en-US" baseline="0" dirty="0" smtClean="0"/>
              <a:t>Test again even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I/O Bound: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When Elapsed Time greater than Main Thread CPU time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Compute Bound: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When Elapsed time is equals (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) to Main Thread CPU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542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not fear</a:t>
            </a:r>
          </a:p>
          <a:p>
            <a:endParaRPr lang="en-US" dirty="0" smtClean="0"/>
          </a:p>
          <a:p>
            <a:r>
              <a:rPr lang="en-US" dirty="0" smtClean="0"/>
              <a:t>Check these out!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40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Do</a:t>
            </a:r>
            <a:r>
              <a:rPr lang="en-US" baseline="0" dirty="0" smtClean="0"/>
              <a:t> it!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83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Balance between your budget</a:t>
            </a:r>
            <a:r>
              <a:rPr lang="en-US" baseline="0" dirty="0" smtClean="0"/>
              <a:t> and what your models require</a:t>
            </a:r>
          </a:p>
          <a:p>
            <a:r>
              <a:rPr lang="en-US" baseline="0" dirty="0" smtClean="0"/>
              <a:t>Building blocks - start building your HPC compute cluster – one compute module at a time. </a:t>
            </a:r>
            <a:r>
              <a:rPr lang="en-US" baseline="0" smtClean="0"/>
              <a:t>Step by step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A7F06-7B15-4607-8E5A-363C812D442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21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49D283-F0E5-4F3D-8F50-E4F5671014AE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PADT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643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42A39-05B4-4835-8AC2-4BC619B861D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415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283C1-A847-40B0-B95E-2C3196FFE6FD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6160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74EAFD-19F3-4E26-B689-483DEACB9793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1075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898FA-CFB9-481A-B833-8972335FFD59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4720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2A832D-DD24-4923-A40C-0E4E9925360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300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1400" y="1905000"/>
            <a:ext cx="40386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1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67200" y="3581400"/>
            <a:ext cx="3352800" cy="1600200"/>
          </a:xfrm>
        </p:spPr>
        <p:txBody>
          <a:bodyPr/>
          <a:lstStyle>
            <a:lvl1pPr marL="0" indent="0" algn="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579909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76200"/>
            <a:ext cx="22479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5913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1355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3388" y="762001"/>
            <a:ext cx="4030662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762000"/>
            <a:ext cx="4114800" cy="2590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429001"/>
            <a:ext cx="4114800" cy="2819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512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1400" y="1905000"/>
            <a:ext cx="40386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1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67200" y="3581400"/>
            <a:ext cx="3352800" cy="1600200"/>
          </a:xfrm>
        </p:spPr>
        <p:txBody>
          <a:bodyPr/>
          <a:lstStyle>
            <a:lvl1pPr marL="0" indent="0" algn="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2685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400"/>
            </a:lvl3pPr>
            <a:lvl5pPr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58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9429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85800"/>
            <a:ext cx="4305300" cy="5334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685800"/>
            <a:ext cx="4305300" cy="5334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8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32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659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15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7487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6918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10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76200"/>
            <a:ext cx="22479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65913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41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3388" y="762001"/>
            <a:ext cx="4030662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762000"/>
            <a:ext cx="4114800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429001"/>
            <a:ext cx="41148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84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75247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685800"/>
            <a:ext cx="43053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685800"/>
            <a:ext cx="43053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4680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8645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25168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21162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85173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0836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02096"/>
            <a:ext cx="9144000" cy="75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7772400" y="6553205"/>
            <a:ext cx="13716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4BBF2AF-39F3-41E9-9B0B-34952537338B}" type="slidenum">
              <a:rPr lang="en-US" sz="600" smtClean="0">
                <a:solidFill>
                  <a:schemeClr val="folHlink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" y="685800"/>
            <a:ext cx="8763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036525" y="6553205"/>
            <a:ext cx="843349" cy="241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D610D-818C-4AB0-A496-2DA3EEAED592}" type="datetimeFigureOut">
              <a:rPr lang="en-US" smtClean="0"/>
              <a:t>7/13/16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4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CC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CC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CC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CC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57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02096"/>
            <a:ext cx="9144000" cy="75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6" name="Text Box 2"/>
          <p:cNvSpPr txBox="1">
            <a:spLocks noChangeArrowheads="1"/>
          </p:cNvSpPr>
          <p:nvPr/>
        </p:nvSpPr>
        <p:spPr bwMode="auto">
          <a:xfrm>
            <a:off x="8458200" y="6553203"/>
            <a:ext cx="6858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50" b="0" dirty="0">
              <a:solidFill>
                <a:srgbClr val="B2B2B2"/>
              </a:solidFill>
              <a:latin typeface="Arial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" b="0" dirty="0">
                <a:solidFill>
                  <a:srgbClr val="B2B2B2"/>
                </a:solidFill>
                <a:latin typeface="Arial"/>
              </a:rPr>
              <a:t> </a:t>
            </a:r>
            <a:fld id="{54BBF2AF-39F3-41E9-9B0B-34952537338B}" type="slidenum">
              <a:rPr lang="en-US" sz="450" b="0">
                <a:solidFill>
                  <a:srgbClr val="B2B2B2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450" b="0" dirty="0">
              <a:solidFill>
                <a:srgbClr val="B2B2B2"/>
              </a:solidFill>
              <a:latin typeface="Arial"/>
            </a:endParaRP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" y="685800"/>
            <a:ext cx="8763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666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55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5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5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5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5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255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255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255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2550">
          <a:solidFill>
            <a:srgbClr val="CC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bg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bg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CCFFFF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CCFFFF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CCFFFF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CCFFF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pn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7" Type="http://schemas.openxmlformats.org/officeDocument/2006/relationships/image" Target="../media/image89.jpeg"/><Relationship Id="rId8" Type="http://schemas.openxmlformats.org/officeDocument/2006/relationships/image" Target="../media/image90.jpeg"/><Relationship Id="rId9" Type="http://schemas.openxmlformats.org/officeDocument/2006/relationships/image" Target="../media/image91.jpeg"/><Relationship Id="rId10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jpeg"/><Relationship Id="rId1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97.jpeg"/><Relationship Id="rId8" Type="http://schemas.openxmlformats.org/officeDocument/2006/relationships/image" Target="../media/image98.jpeg"/><Relationship Id="rId9" Type="http://schemas.openxmlformats.org/officeDocument/2006/relationships/image" Target="../media/image99.jpeg"/><Relationship Id="rId10" Type="http://schemas.openxmlformats.org/officeDocument/2006/relationships/image" Target="../media/image10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jpeg"/><Relationship Id="rId12" Type="http://schemas.openxmlformats.org/officeDocument/2006/relationships/image" Target="../media/image114.jpg"/><Relationship Id="rId13" Type="http://schemas.openxmlformats.org/officeDocument/2006/relationships/image" Target="../media/image115.jpeg"/><Relationship Id="rId14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5.JPG"/><Relationship Id="rId4" Type="http://schemas.openxmlformats.org/officeDocument/2006/relationships/image" Target="../media/image106.jpeg"/><Relationship Id="rId5" Type="http://schemas.openxmlformats.org/officeDocument/2006/relationships/image" Target="../media/image107.jpg"/><Relationship Id="rId6" Type="http://schemas.openxmlformats.org/officeDocument/2006/relationships/image" Target="../media/image108.jpeg"/><Relationship Id="rId7" Type="http://schemas.openxmlformats.org/officeDocument/2006/relationships/image" Target="../media/image109.jpg"/><Relationship Id="rId8" Type="http://schemas.openxmlformats.org/officeDocument/2006/relationships/image" Target="../media/image110.jpg"/><Relationship Id="rId9" Type="http://schemas.openxmlformats.org/officeDocument/2006/relationships/image" Target="../media/image111.jpeg"/><Relationship Id="rId10" Type="http://schemas.openxmlformats.org/officeDocument/2006/relationships/image" Target="../media/image1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4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ansys.org/" TargetMode="External"/><Relationship Id="rId4" Type="http://schemas.openxmlformats.org/officeDocument/2006/relationships/hyperlink" Target="http://www.ansys-blog.com/" TargetMode="External"/><Relationship Id="rId5" Type="http://schemas.openxmlformats.org/officeDocument/2006/relationships/hyperlink" Target="http://www.padtinc.com/blo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jpeg"/><Relationship Id="rId13" Type="http://schemas.openxmlformats.org/officeDocument/2006/relationships/image" Target="../media/image22.png"/><Relationship Id="rId14" Type="http://schemas.openxmlformats.org/officeDocument/2006/relationships/image" Target="../media/image23.jpg"/><Relationship Id="rId15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Relationship Id="rId25" Type="http://schemas.openxmlformats.org/officeDocument/2006/relationships/image" Target="../media/image47.png"/><Relationship Id="rId26" Type="http://schemas.openxmlformats.org/officeDocument/2006/relationships/image" Target="../media/image48.png"/><Relationship Id="rId27" Type="http://schemas.openxmlformats.org/officeDocument/2006/relationships/image" Target="../media/image49.png"/><Relationship Id="rId28" Type="http://schemas.openxmlformats.org/officeDocument/2006/relationships/image" Target="../media/image50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30" Type="http://schemas.openxmlformats.org/officeDocument/2006/relationships/image" Target="../media/image52.png"/><Relationship Id="rId31" Type="http://schemas.openxmlformats.org/officeDocument/2006/relationships/image" Target="../media/image53.png"/><Relationship Id="rId32" Type="http://schemas.openxmlformats.org/officeDocument/2006/relationships/image" Target="../media/image54.png"/><Relationship Id="rId9" Type="http://schemas.openxmlformats.org/officeDocument/2006/relationships/image" Target="../media/image31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33" Type="http://schemas.openxmlformats.org/officeDocument/2006/relationships/image" Target="../media/image55.png"/><Relationship Id="rId34" Type="http://schemas.openxmlformats.org/officeDocument/2006/relationships/image" Target="../media/image56.png"/><Relationship Id="rId35" Type="http://schemas.openxmlformats.org/officeDocument/2006/relationships/image" Target="../media/image57.png"/><Relationship Id="rId36" Type="http://schemas.openxmlformats.org/officeDocument/2006/relationships/image" Target="../media/image58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41.png"/><Relationship Id="rId37" Type="http://schemas.openxmlformats.org/officeDocument/2006/relationships/image" Target="../media/image59.png"/><Relationship Id="rId38" Type="http://schemas.openxmlformats.org/officeDocument/2006/relationships/image" Target="../media/image60.png"/><Relationship Id="rId39" Type="http://schemas.openxmlformats.org/officeDocument/2006/relationships/image" Target="../media/image61.png"/><Relationship Id="rId40" Type="http://schemas.openxmlformats.org/officeDocument/2006/relationships/image" Target="../media/image62.png"/><Relationship Id="rId41" Type="http://schemas.openxmlformats.org/officeDocument/2006/relationships/image" Target="../media/image63.png"/><Relationship Id="rId42" Type="http://schemas.openxmlformats.org/officeDocument/2006/relationships/image" Target="../media/image64.png"/><Relationship Id="rId43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png"/><Relationship Id="rId8" Type="http://schemas.openxmlformats.org/officeDocument/2006/relationships/image" Target="../media/image73.jpeg"/><Relationship Id="rId9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93" y="529391"/>
            <a:ext cx="6932814" cy="535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0139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tx1"/>
                </a:solidFill>
              </a:rPr>
              <a:t>Simulation Sales &amp; Service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66294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World Class FEA and CFD Sales, Consulting &amp; Training</a:t>
            </a: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</a:rPr>
              <a:t>Training &amp; Mentoring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ANSYS, Inc. and Related Training at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PADT or on-site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Classes or one-on-one</a:t>
            </a: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</a:rPr>
              <a:t>Technical Support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Timely, real-world and practical</a:t>
            </a: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</a:rPr>
              <a:t>Consulting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Thermal, Structural, Dynamics, CFD,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Electromagnetics and most other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mechanical simulations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Tool Customization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Accurate, timely and affordable</a:t>
            </a: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</a:rPr>
              <a:t>Sales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Full line of ANSYS, Inc. products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Flownex Fluid-Thermal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System Simulation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CUBE Simulation Computers</a:t>
            </a:r>
          </a:p>
        </p:txBody>
      </p:sp>
      <p:pic>
        <p:nvPicPr>
          <p:cNvPr id="3076" name="Picture 4" descr="Fluid Simulation Servi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98" y="3151095"/>
            <a:ext cx="135574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992" y="1524000"/>
            <a:ext cx="183237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992" y="3151095"/>
            <a:ext cx="219199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41" y="1524000"/>
            <a:ext cx="219199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6189" y="935064"/>
            <a:ext cx="2495229" cy="415872"/>
          </a:xfrm>
          <a:prstGeom prst="rect">
            <a:avLst/>
          </a:prstGeom>
        </p:spPr>
      </p:pic>
      <p:pic>
        <p:nvPicPr>
          <p:cNvPr id="3088" name="Picture 16" descr="PADT Training a grou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35" y="4695759"/>
            <a:ext cx="219199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Mentoring in CUB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659" y="4695759"/>
            <a:ext cx="2191996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7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7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7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7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7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7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7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7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73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73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4" grpId="0" autoUpdateAnimBg="0"/>
      <p:bldP spid="397315" grpId="0" uiExpand="1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tx1"/>
                </a:solidFill>
              </a:rPr>
              <a:t>Product Development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7630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Full research, design and development of machinery and systems</a:t>
            </a: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Energy Systems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Custom pumps and blowers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Solar Systems and Sub-Systems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Alternative Energy and Hybrids</a:t>
            </a:r>
            <a:endParaRPr lang="en-US" sz="1600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Semiconductor Manufacturing Equipment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Subsystem design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Alpha machine development</a:t>
            </a: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Medical Devices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Complete device development and design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Considerable surgical device experience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QSR compliant process</a:t>
            </a:r>
          </a:p>
          <a:p>
            <a:pPr eaLnBrk="1" hangingPunct="1"/>
            <a:r>
              <a:rPr lang="en-US" sz="2000" dirty="0" smtClean="0">
                <a:solidFill>
                  <a:schemeClr val="tx1"/>
                </a:solidFill>
              </a:rPr>
              <a:t>Other</a:t>
            </a:r>
          </a:p>
          <a:p>
            <a:pPr lvl="1" eaLnBrk="1" hangingPunct="1"/>
            <a:r>
              <a:rPr lang="en-US" sz="1800" dirty="0" smtClean="0">
                <a:solidFill>
                  <a:schemeClr val="tx1"/>
                </a:solidFill>
              </a:rPr>
              <a:t>Any complex and difficult system that requires a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high level of engineering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96000" y="1454327"/>
            <a:ext cx="2721554" cy="4177951"/>
            <a:chOff x="6346246" y="1870705"/>
            <a:chExt cx="2721554" cy="4177951"/>
          </a:xfrm>
        </p:grpSpPr>
        <p:pic>
          <p:nvPicPr>
            <p:cNvPr id="4098" name="Picture 2" descr="Portable Fuel Cell Product Developmen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246" y="4046405"/>
              <a:ext cx="146133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emiconductor equipment alpha machin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971" y="4046405"/>
              <a:ext cx="903829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Fuel cell hydrogen blow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6469" y="5134256"/>
              <a:ext cx="1461331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Orthosensor Medical Device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46246" y="5134256"/>
              <a:ext cx="11176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://www.padtinc.com/images/Spot-Gen3-Case-Study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6246" y="2958555"/>
              <a:ext cx="883177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Portable Fuel Cell Power Suppl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7141" y="2958555"/>
              <a:ext cx="1470659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Image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46246" y="1870705"/>
              <a:ext cx="836446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2" name="Picture 16" descr="Clearview Diagnostic Technology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463" y="1870705"/>
              <a:ext cx="1649337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8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8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8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8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8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8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8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8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8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8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8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8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8" grpId="0" autoUpdateAnimBg="0"/>
      <p:bldP spid="398339" grpId="0" uiExpand="1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tx1"/>
                </a:solidFill>
              </a:rPr>
              <a:t>Manufacturing Technologies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idx="1"/>
          </p:nvPr>
        </p:nvSpPr>
        <p:spPr>
          <a:xfrm>
            <a:off x="152404" y="609600"/>
            <a:ext cx="4795838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Stratasys FDM and Polyjet Sales &amp; Support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On-site High Quality Rapid Prototyping</a:t>
            </a:r>
          </a:p>
          <a:p>
            <a:pPr marL="688975" lvl="1" indent="-23177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Selective Laser Sintering (SLS)</a:t>
            </a:r>
          </a:p>
          <a:p>
            <a:pPr marL="688975" lvl="1" indent="-23177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Stereolithography (SLA)</a:t>
            </a:r>
          </a:p>
          <a:p>
            <a:pPr marL="688975" lvl="1" indent="-23177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Fused Deposition Modeling (FDM)</a:t>
            </a:r>
          </a:p>
          <a:p>
            <a:pPr marL="688975" lvl="1" indent="-23177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PolyJet</a:t>
            </a:r>
          </a:p>
          <a:p>
            <a:pPr marL="688975" lvl="1" indent="-23177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Model Making</a:t>
            </a:r>
          </a:p>
          <a:p>
            <a:pPr marL="688975" lvl="1" indent="-231775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NC Machining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Rapid Injection Molding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Soft Tooling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Epoxy Tooling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Liaison to offshore manufacturing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Inspection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Cross Sectional and Laser Scanning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Manufacture and Distribute Support Cleaning Systems - SCA</a:t>
            </a:r>
          </a:p>
        </p:txBody>
      </p:sp>
      <p:pic>
        <p:nvPicPr>
          <p:cNvPr id="399386" name="Picture 2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25451" y="4678321"/>
            <a:ext cx="1747074" cy="914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4" name="Picture 3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39672" y="3636604"/>
            <a:ext cx="1632857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5" name="Picture 3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59752" y="4678321"/>
            <a:ext cx="1216325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2" name="Picture 2" descr="http://www.padtinc.com/images/Stratasys_PLAT_Partner_2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6" y="609600"/>
            <a:ext cx="1871663" cy="8162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supportremoval.com/images/SCA2-header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42" y="5720041"/>
            <a:ext cx="3824287" cy="41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LA Blower Hous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98" y="2594887"/>
            <a:ext cx="1461331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LS Hands Holding Gea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41" y="2594887"/>
            <a:ext cx="1461331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DM model of scorp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79" y="1553171"/>
            <a:ext cx="1461331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padtinc.com/images/connex3_color_cmy_razor_handle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98" y="1553171"/>
            <a:ext cx="1461331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(FDM) Fused Deposition Modeling Dimension Stratasys System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49" y="3636604"/>
            <a:ext cx="27432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9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9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9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9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9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9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9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9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9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93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9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2" grpId="0"/>
      <p:bldP spid="39936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PADT Blog on All Things ANSYS:  </a:t>
            </a:r>
            <a:r>
              <a:rPr lang="en-US" i="1" dirty="0" smtClean="0">
                <a:solidFill>
                  <a:schemeClr val="tx1"/>
                </a:solidFill>
              </a:rPr>
              <a:t>The Focus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1"/>
            <a:ext cx="9144000" cy="2732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85802"/>
            <a:ext cx="5328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Focus:  www.padtinc.com/blog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3429000"/>
            <a:ext cx="9052706" cy="275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81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65" y="525716"/>
            <a:ext cx="2238375" cy="2857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49" y="3186231"/>
            <a:ext cx="4138863" cy="2906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David…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31" y="220062"/>
            <a:ext cx="1979119" cy="122705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15" y="2164092"/>
            <a:ext cx="394636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9" y="589274"/>
            <a:ext cx="3408948" cy="2272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8" y="2052216"/>
            <a:ext cx="2494853" cy="207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9123" y="3732798"/>
            <a:ext cx="4812632" cy="2444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3126" y="978377"/>
            <a:ext cx="3501101" cy="30473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68932" y="1872089"/>
            <a:ext cx="3170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ourier Std" panose="02070409020205020404" pitchFamily="49" charset="0"/>
              </a:rPr>
              <a:t>1977</a:t>
            </a:r>
            <a:endParaRPr lang="en-US" sz="9600" dirty="0">
              <a:solidFill>
                <a:schemeClr val="bg1"/>
              </a:solidFill>
              <a:latin typeface="Courier Std" panose="020704090202050204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0081" y="3351226"/>
            <a:ext cx="3397719" cy="2707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269" y="1473279"/>
            <a:ext cx="2921245" cy="2921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4565" y="3958239"/>
            <a:ext cx="2478221" cy="2348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09" y="4704779"/>
            <a:ext cx="1906274" cy="14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45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Trends in the world of Engineering Simulation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936" y="1138688"/>
            <a:ext cx="7841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90499" y="685800"/>
            <a:ext cx="822888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The </a:t>
            </a:r>
            <a:r>
              <a:rPr lang="en-US" sz="1600" b="0" dirty="0">
                <a:latin typeface="+mn-lt"/>
              </a:rPr>
              <a:t>hardware and software environment </a:t>
            </a:r>
            <a:r>
              <a:rPr lang="en-US" sz="1600" b="0" dirty="0" smtClean="0">
                <a:latin typeface="+mn-lt"/>
              </a:rPr>
              <a:t>in our Numerical Simulation world is </a:t>
            </a:r>
            <a:r>
              <a:rPr lang="en-US" sz="1600" b="0" dirty="0">
                <a:latin typeface="+mn-lt"/>
              </a:rPr>
              <a:t>just plain </a:t>
            </a:r>
            <a:r>
              <a:rPr lang="en-US" sz="1600" b="0" dirty="0" smtClean="0">
                <a:latin typeface="+mn-lt"/>
              </a:rPr>
              <a:t>different. It has been a sustained progress type of year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All of the portal’s!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Internet </a:t>
            </a:r>
            <a:r>
              <a:rPr lang="en-US" sz="1600" b="0" dirty="0">
                <a:latin typeface="+mn-lt"/>
              </a:rPr>
              <a:t>of things - http://www.padtinc.com/iot/</a:t>
            </a:r>
            <a:endParaRPr lang="en-US" sz="1600" b="0" dirty="0" smtClean="0">
              <a:latin typeface="+mn-lt"/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The networking of all with the purpose to collect and exchange data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We love information that our data provides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0" lvl="2"/>
            <a:endParaRPr lang="en-US" sz="1600" b="0" dirty="0">
              <a:latin typeface="+mn-lt"/>
            </a:endParaRPr>
          </a:p>
          <a:p>
            <a:pPr marL="0" lvl="2"/>
            <a:endParaRPr lang="en-US" sz="1600" b="0" dirty="0">
              <a:latin typeface="+mn-lt"/>
            </a:endParaRPr>
          </a:p>
          <a:p>
            <a:pPr marL="0" lvl="2"/>
            <a:endParaRPr lang="en-US" sz="1600" b="0" dirty="0">
              <a:latin typeface="+mn-lt"/>
            </a:endParaRPr>
          </a:p>
          <a:p>
            <a:pPr marL="0" lvl="2"/>
            <a:endParaRPr lang="en-US" sz="1600" dirty="0">
              <a:latin typeface="+mn-lt"/>
            </a:endParaRPr>
          </a:p>
          <a:p>
            <a:pPr marL="0" lvl="2"/>
            <a:endParaRPr lang="en-US" sz="1600" dirty="0">
              <a:latin typeface="+mn-lt"/>
            </a:endParaRPr>
          </a:p>
          <a:p>
            <a:pPr marL="0" lvl="2"/>
            <a:endParaRPr lang="en-US" sz="1600" b="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26" y="1649627"/>
            <a:ext cx="4762500" cy="2371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01" y="4985179"/>
            <a:ext cx="23812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80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13" y="182880"/>
            <a:ext cx="8991600" cy="609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Roadblocks for Engineering Simulation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9781" y="888521"/>
            <a:ext cx="87730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0" dirty="0">
                <a:latin typeface="+mj-lt"/>
              </a:rPr>
              <a:t>Seek Balance And Do Not Fear</a:t>
            </a:r>
          </a:p>
          <a:p>
            <a:pPr marL="0" lvl="1"/>
            <a:endParaRPr lang="en-US" sz="1600" b="0" u="sng" dirty="0" smtClean="0"/>
          </a:p>
          <a:p>
            <a:pPr marL="0" lvl="1"/>
            <a:r>
              <a:rPr lang="en-US" sz="1600" b="0" u="sng" dirty="0" smtClean="0">
                <a:latin typeface="+mj-lt"/>
              </a:rPr>
              <a:t>FOMO: The fear of missing out</a:t>
            </a:r>
            <a:endParaRPr lang="en-US" sz="1600" b="0" u="sng" dirty="0">
              <a:latin typeface="+mj-lt"/>
            </a:endParaRPr>
          </a:p>
          <a:p>
            <a:pPr marL="0" lvl="1"/>
            <a:endParaRPr lang="en-US" sz="1600" b="0" dirty="0" smtClean="0"/>
          </a:p>
          <a:p>
            <a:pPr marL="0" lvl="1"/>
            <a:r>
              <a:rPr lang="en-US" sz="1600" b="0" dirty="0" smtClean="0"/>
              <a:t>1</a:t>
            </a:r>
            <a:r>
              <a:rPr lang="en-US" sz="1600" b="0" dirty="0"/>
              <a:t>. Costs</a:t>
            </a:r>
          </a:p>
          <a:p>
            <a:pPr marL="0" lvl="1"/>
            <a:r>
              <a:rPr lang="en-US" sz="2000" b="0" dirty="0"/>
              <a:t>	</a:t>
            </a:r>
            <a:r>
              <a:rPr lang="en-US" sz="1400" b="0" dirty="0"/>
              <a:t>- What is your budget</a:t>
            </a:r>
          </a:p>
          <a:p>
            <a:pPr marL="0" lvl="1"/>
            <a:r>
              <a:rPr lang="en-US" sz="1400" b="0" dirty="0"/>
              <a:t>	- What is a balanced compute system?</a:t>
            </a:r>
          </a:p>
          <a:p>
            <a:pPr marL="0" lvl="1"/>
            <a:r>
              <a:rPr lang="en-US" sz="1400" b="0" dirty="0"/>
              <a:t>	- Redundancy, Tracking, and Monitoring to watch for system hardware or software failures</a:t>
            </a:r>
          </a:p>
          <a:p>
            <a:pPr marL="0" lvl="1"/>
            <a:r>
              <a:rPr lang="en-US" sz="1400" b="0" dirty="0"/>
              <a:t>		</a:t>
            </a:r>
            <a:r>
              <a:rPr lang="en-US" sz="1200" b="0" dirty="0"/>
              <a:t>-- Kills performance &amp; solving efficiency</a:t>
            </a:r>
          </a:p>
          <a:p>
            <a:pPr marL="0" lvl="1"/>
            <a:r>
              <a:rPr lang="en-US" sz="1200" b="0" dirty="0"/>
              <a:t>		-- Quality platinum level components in reality are less than 5% what if can kill a system</a:t>
            </a:r>
          </a:p>
          <a:p>
            <a:pPr marL="0" lvl="1"/>
            <a:r>
              <a:rPr lang="en-US" sz="1200" b="0" dirty="0"/>
              <a:t>		-- You are better off losing a job or data on a rare occasion than having a slow system</a:t>
            </a:r>
          </a:p>
          <a:p>
            <a:pPr marL="0" lvl="1"/>
            <a:endParaRPr lang="en-US" sz="1600" b="0" dirty="0" smtClean="0"/>
          </a:p>
          <a:p>
            <a:pPr marL="0" lvl="1"/>
            <a:r>
              <a:rPr lang="en-US" sz="1600" b="0" dirty="0" smtClean="0"/>
              <a:t>2</a:t>
            </a:r>
            <a:r>
              <a:rPr lang="en-US" sz="1600" b="0" dirty="0"/>
              <a:t>. Security can be just as bad</a:t>
            </a:r>
          </a:p>
          <a:p>
            <a:pPr marL="0" lvl="1"/>
            <a:r>
              <a:rPr lang="en-US" sz="1600" b="0" dirty="0"/>
              <a:t>	</a:t>
            </a:r>
            <a:r>
              <a:rPr lang="en-US" sz="1400" b="0" dirty="0"/>
              <a:t>- Many bad IT decisions made because of low probability security threats – isolate the 	machine instead.</a:t>
            </a:r>
          </a:p>
          <a:p>
            <a:pPr marL="0" lvl="1"/>
            <a:endParaRPr lang="en-US" sz="1600" b="0" dirty="0" smtClean="0"/>
          </a:p>
          <a:p>
            <a:pPr marL="0" lvl="1"/>
            <a:r>
              <a:rPr lang="en-US" sz="1600" b="0" dirty="0" smtClean="0"/>
              <a:t>3</a:t>
            </a:r>
            <a:r>
              <a:rPr lang="en-US" sz="1600" b="0" dirty="0"/>
              <a:t>. Example: </a:t>
            </a:r>
          </a:p>
          <a:p>
            <a:pPr marL="0" lvl="1"/>
            <a:r>
              <a:rPr lang="en-US" sz="1600" b="0" dirty="0"/>
              <a:t>	</a:t>
            </a:r>
            <a:r>
              <a:rPr lang="en-US" sz="1400" b="0" dirty="0"/>
              <a:t>- A fast-and-loose system may be down 5% of the available run time</a:t>
            </a:r>
          </a:p>
          <a:p>
            <a:pPr marL="0" lvl="1"/>
            <a:r>
              <a:rPr lang="en-US" sz="1600" b="0" dirty="0"/>
              <a:t>	- </a:t>
            </a:r>
            <a:r>
              <a:rPr lang="en-US" sz="1400" b="0" dirty="0"/>
              <a:t>A “tight” system is 25% to 50% slower.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26" y="888521"/>
            <a:ext cx="22574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17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10257"/>
            <a:ext cx="3877161" cy="2465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My life in 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506" y="609600"/>
            <a:ext cx="76713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0" dirty="0" smtClean="0"/>
              <a:t>I may </a:t>
            </a:r>
            <a:r>
              <a:rPr lang="en-US" sz="1800" b="0" dirty="0"/>
              <a:t>not understand or we just don’t know what the heck you do.</a:t>
            </a:r>
          </a:p>
          <a:p>
            <a:pPr marL="0" lvl="2"/>
            <a:r>
              <a:rPr lang="en-US" sz="2000" b="0" dirty="0"/>
              <a:t>	</a:t>
            </a:r>
            <a:endParaRPr lang="en-US" sz="2000" b="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0" dirty="0" smtClean="0"/>
              <a:t>IT </a:t>
            </a:r>
            <a:r>
              <a:rPr lang="en-US" sz="1600" b="0" dirty="0"/>
              <a:t>has constant bombardment and expectations from end-users wanting the </a:t>
            </a:r>
            <a:r>
              <a:rPr lang="en-US" sz="1600" b="0" dirty="0" smtClean="0"/>
              <a:t>latest </a:t>
            </a:r>
            <a:r>
              <a:rPr lang="en-US" sz="1600" b="0" dirty="0"/>
              <a:t>greatest in toys.</a:t>
            </a:r>
          </a:p>
          <a:p>
            <a:pPr marL="0" lvl="1" indent="-457200"/>
            <a:r>
              <a:rPr lang="en-US" sz="1600" b="0" dirty="0"/>
              <a:t>	</a:t>
            </a:r>
            <a:endParaRPr lang="en-US" sz="1600" b="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0" dirty="0" smtClean="0"/>
              <a:t>You </a:t>
            </a:r>
            <a:r>
              <a:rPr lang="en-US" sz="1600" b="0" dirty="0"/>
              <a:t>may need to fix their perception of you.</a:t>
            </a:r>
          </a:p>
          <a:p>
            <a:pPr marL="0" lvl="1" indent="-457200"/>
            <a:r>
              <a:rPr lang="en-US" sz="1600" b="0" dirty="0"/>
              <a:t>	</a:t>
            </a:r>
            <a:endParaRPr lang="en-US" sz="1600" b="0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0" dirty="0" smtClean="0"/>
              <a:t>Take </a:t>
            </a:r>
            <a:r>
              <a:rPr lang="en-US" sz="1600" b="0" dirty="0"/>
              <a:t>your IT Manager out to lunch</a:t>
            </a:r>
            <a:r>
              <a:rPr lang="en-US" sz="1600" b="0" dirty="0" smtClean="0"/>
              <a:t>!</a:t>
            </a:r>
          </a:p>
          <a:p>
            <a:pPr marL="0" lvl="1" indent="-457200"/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83692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System Configuration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3464" y="819509"/>
            <a:ext cx="83848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+mj-lt"/>
              </a:rPr>
              <a:t>Set it &amp; Forget it?</a:t>
            </a:r>
          </a:p>
          <a:p>
            <a:endParaRPr lang="en-US" sz="1600" b="0" dirty="0" smtClean="0">
              <a:latin typeface="+mn-lt"/>
            </a:endParaRPr>
          </a:p>
          <a:p>
            <a:r>
              <a:rPr lang="en-US" sz="1600" b="0" dirty="0" smtClean="0">
                <a:latin typeface="+mn-lt"/>
              </a:rPr>
              <a:t>Well sort of… </a:t>
            </a:r>
          </a:p>
          <a:p>
            <a:r>
              <a:rPr lang="en-US" sz="1600" b="0" dirty="0">
                <a:latin typeface="+mn-lt"/>
              </a:rPr>
              <a:t>	</a:t>
            </a:r>
            <a:r>
              <a:rPr lang="en-US" sz="1600" b="0" dirty="0" smtClean="0">
                <a:latin typeface="+mn-lt"/>
              </a:rPr>
              <a:t>- At minimum</a:t>
            </a:r>
          </a:p>
          <a:p>
            <a:pPr marL="0" lvl="4"/>
            <a:r>
              <a:rPr lang="en-US" sz="1600" b="0" dirty="0">
                <a:latin typeface="+mn-lt"/>
              </a:rPr>
              <a:t>	 </a:t>
            </a:r>
            <a:r>
              <a:rPr lang="en-US" sz="1600" b="0" dirty="0" smtClean="0">
                <a:latin typeface="+mn-lt"/>
              </a:rPr>
              <a:t>  1. </a:t>
            </a:r>
            <a:r>
              <a:rPr lang="en-US" sz="1600" b="0" dirty="0">
                <a:latin typeface="+mn-lt"/>
              </a:rPr>
              <a:t>Block out a yearly maintenance window on HPC </a:t>
            </a:r>
            <a:r>
              <a:rPr lang="en-US" sz="1600" b="0" dirty="0" smtClean="0">
                <a:latin typeface="+mn-lt"/>
              </a:rPr>
              <a:t>clusters</a:t>
            </a:r>
          </a:p>
          <a:p>
            <a:pPr marL="0" lvl="4"/>
            <a:r>
              <a:rPr lang="en-US" sz="1600" b="0" dirty="0">
                <a:latin typeface="+mn-lt"/>
              </a:rPr>
              <a:t>	 </a:t>
            </a:r>
            <a:r>
              <a:rPr lang="en-US" sz="1600" b="0" dirty="0" smtClean="0">
                <a:latin typeface="+mn-lt"/>
              </a:rPr>
              <a:t>  2. </a:t>
            </a:r>
            <a:r>
              <a:rPr lang="en-US" sz="1600" b="0" dirty="0">
                <a:latin typeface="+mn-lt"/>
              </a:rPr>
              <a:t>For HPC/numerical simulation workstations, a minimum of every six </a:t>
            </a:r>
            <a:r>
              <a:rPr lang="en-US" sz="1600" b="0" dirty="0" smtClean="0">
                <a:latin typeface="+mn-lt"/>
              </a:rPr>
              <a:t>months</a:t>
            </a:r>
          </a:p>
          <a:p>
            <a:pPr marL="0" lvl="4"/>
            <a:endParaRPr lang="en-US" sz="1600" b="0" dirty="0" smtClean="0">
              <a:latin typeface="+mn-lt"/>
            </a:endParaRPr>
          </a:p>
          <a:p>
            <a:pPr marL="0" lvl="4"/>
            <a:r>
              <a:rPr lang="en-US" sz="1600" b="0" dirty="0" smtClean="0">
                <a:latin typeface="+mn-lt"/>
              </a:rPr>
              <a:t>What </a:t>
            </a:r>
            <a:r>
              <a:rPr lang="en-US" sz="1600" b="0" dirty="0">
                <a:latin typeface="+mn-lt"/>
              </a:rPr>
              <a:t>do I look for when running a maintenance?</a:t>
            </a:r>
          </a:p>
          <a:p>
            <a:pPr marL="0" lvl="4"/>
            <a:r>
              <a:rPr lang="en-US" sz="1600" b="0" dirty="0" smtClean="0">
                <a:latin typeface="+mn-lt"/>
              </a:rPr>
              <a:t>	- </a:t>
            </a:r>
            <a:r>
              <a:rPr lang="en-US" sz="1600" b="0" dirty="0">
                <a:latin typeface="+mn-lt"/>
              </a:rPr>
              <a:t>Hardware firmware and </a:t>
            </a:r>
            <a:r>
              <a:rPr lang="en-US" sz="1600" b="0" dirty="0" smtClean="0">
                <a:latin typeface="+mn-lt"/>
              </a:rPr>
              <a:t>bios</a:t>
            </a:r>
          </a:p>
          <a:p>
            <a:pPr marL="0" lvl="4"/>
            <a:r>
              <a:rPr lang="en-US" sz="1600" b="0" dirty="0">
                <a:latin typeface="+mn-lt"/>
              </a:rPr>
              <a:t>	</a:t>
            </a:r>
            <a:r>
              <a:rPr lang="en-US" sz="1600" b="0" dirty="0" smtClean="0">
                <a:latin typeface="+mn-lt"/>
              </a:rPr>
              <a:t>- </a:t>
            </a:r>
            <a:r>
              <a:rPr lang="en-US" sz="1600" b="0" dirty="0">
                <a:latin typeface="+mn-lt"/>
              </a:rPr>
              <a:t>Hardware </a:t>
            </a:r>
            <a:r>
              <a:rPr lang="en-US" sz="1600" b="0" dirty="0" smtClean="0">
                <a:latin typeface="+mn-lt"/>
              </a:rPr>
              <a:t>drivers</a:t>
            </a:r>
          </a:p>
          <a:p>
            <a:pPr marL="0" lvl="4"/>
            <a:r>
              <a:rPr lang="en-US" sz="1600" b="0" dirty="0">
                <a:latin typeface="+mn-lt"/>
              </a:rPr>
              <a:t>	</a:t>
            </a:r>
            <a:r>
              <a:rPr lang="en-US" sz="1600" b="0" dirty="0" smtClean="0">
                <a:latin typeface="+mn-lt"/>
              </a:rPr>
              <a:t>- </a:t>
            </a:r>
            <a:r>
              <a:rPr lang="en-US" sz="1600" b="0" dirty="0">
                <a:latin typeface="+mn-lt"/>
              </a:rPr>
              <a:t>Operating System </a:t>
            </a:r>
            <a:r>
              <a:rPr lang="en-US" sz="1600" b="0" dirty="0" smtClean="0">
                <a:latin typeface="+mn-lt"/>
              </a:rPr>
              <a:t>patches</a:t>
            </a:r>
          </a:p>
          <a:p>
            <a:pPr marL="0" lvl="4"/>
            <a:endParaRPr lang="en-US" sz="1600" b="0" dirty="0">
              <a:latin typeface="+mn-lt"/>
            </a:endParaRPr>
          </a:p>
          <a:p>
            <a:pPr marL="0" lvl="4"/>
            <a:r>
              <a:rPr lang="en-US" sz="1600" b="0" dirty="0" smtClean="0">
                <a:latin typeface="+mn-lt"/>
              </a:rPr>
              <a:t>Horror stories </a:t>
            </a:r>
            <a:r>
              <a:rPr lang="en-US" sz="1600" b="0" dirty="0">
                <a:latin typeface="+mn-lt"/>
              </a:rPr>
              <a:t>for </a:t>
            </a:r>
            <a:r>
              <a:rPr lang="en-US" sz="1600" b="0" dirty="0" smtClean="0">
                <a:latin typeface="+mn-lt"/>
              </a:rPr>
              <a:t>you</a:t>
            </a:r>
          </a:p>
          <a:p>
            <a:pPr marL="342900" lvl="4" indent="-342900">
              <a:buFont typeface="+mj-lt"/>
              <a:buAutoNum type="arabicPeriod"/>
            </a:pPr>
            <a:r>
              <a:rPr lang="en-US" sz="1600" b="0" dirty="0" smtClean="0">
                <a:latin typeface="+mn-lt"/>
              </a:rPr>
              <a:t>File </a:t>
            </a:r>
            <a:r>
              <a:rPr lang="en-US" sz="1600" b="0" dirty="0">
                <a:latin typeface="+mn-lt"/>
              </a:rPr>
              <a:t>system </a:t>
            </a:r>
            <a:r>
              <a:rPr lang="en-US" sz="1600" b="0" dirty="0" smtClean="0">
                <a:latin typeface="+mn-lt"/>
              </a:rPr>
              <a:t>corruption</a:t>
            </a:r>
          </a:p>
          <a:p>
            <a:pPr marL="342900" lvl="4" indent="-342900">
              <a:buFont typeface="+mj-lt"/>
              <a:buAutoNum type="arabicPeriod"/>
            </a:pPr>
            <a:r>
              <a:rPr lang="en-US" sz="1600" b="0" dirty="0" smtClean="0">
                <a:latin typeface="+mn-lt"/>
              </a:rPr>
              <a:t>System halts</a:t>
            </a:r>
          </a:p>
          <a:p>
            <a:pPr marL="342900" lvl="4" indent="-342900">
              <a:buFont typeface="+mj-lt"/>
              <a:buAutoNum type="arabicPeriod"/>
            </a:pPr>
            <a:r>
              <a:rPr lang="en-US" sz="1600" b="0" dirty="0" smtClean="0"/>
              <a:t>low-level </a:t>
            </a:r>
            <a:r>
              <a:rPr lang="en-US" sz="1600" b="0" dirty="0"/>
              <a:t>updates </a:t>
            </a:r>
            <a:r>
              <a:rPr lang="en-US" sz="1600" b="0" dirty="0" smtClean="0"/>
              <a:t>not done since </a:t>
            </a:r>
            <a:r>
              <a:rPr lang="en-US" sz="1600" b="0" dirty="0"/>
              <a:t>implementation.</a:t>
            </a:r>
          </a:p>
          <a:p>
            <a:pPr marL="342900" lvl="4" indent="-342900">
              <a:buFont typeface="+mj-lt"/>
              <a:buAutoNum type="arabicPeriod"/>
            </a:pPr>
            <a:endParaRPr lang="en-US" sz="1600" b="0" dirty="0" smtClean="0">
              <a:latin typeface="+mn-lt"/>
            </a:endParaRPr>
          </a:p>
          <a:p>
            <a:pPr marL="0" lvl="4"/>
            <a:endParaRPr lang="en-US" sz="1600" b="0" dirty="0">
              <a:latin typeface="+mn-lt"/>
            </a:endParaRPr>
          </a:p>
          <a:p>
            <a:pPr marL="0" lvl="4"/>
            <a:endParaRPr lang="en-US" sz="1600" b="0" dirty="0">
              <a:latin typeface="+mn-lt"/>
            </a:endParaRPr>
          </a:p>
          <a:p>
            <a:pPr marL="0" lvl="4"/>
            <a:endParaRPr lang="en-US" sz="1600" b="0" dirty="0" smtClean="0">
              <a:latin typeface="+mn-lt"/>
            </a:endParaRPr>
          </a:p>
          <a:p>
            <a:pPr marL="0" lvl="4"/>
            <a:endParaRPr lang="en-US" sz="1600" dirty="0">
              <a:latin typeface="+mn-lt"/>
            </a:endParaRPr>
          </a:p>
          <a:p>
            <a:endParaRPr lang="en-US" sz="1600" b="0" dirty="0" smtClean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62" y="304480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36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GPU Computing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019" y="857284"/>
            <a:ext cx="469591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0" dirty="0"/>
              <a:t>What is the deal with </a:t>
            </a:r>
            <a:r>
              <a:rPr lang="en-US" b="0" dirty="0" smtClean="0"/>
              <a:t>GPU’s?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GPU’S Explained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GPU’s </a:t>
            </a:r>
            <a:r>
              <a:rPr lang="en-US" sz="2000" b="0" dirty="0"/>
              <a:t>and ANSYS </a:t>
            </a:r>
            <a:r>
              <a:rPr lang="en-US" sz="2000" b="0" dirty="0" smtClean="0"/>
              <a:t>Software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Lessons </a:t>
            </a:r>
            <a:r>
              <a:rPr lang="en-US" sz="2000" b="0" dirty="0"/>
              <a:t>learned on Implementing </a:t>
            </a:r>
            <a:r>
              <a:rPr lang="en-US" sz="2000" b="0" dirty="0" smtClean="0"/>
              <a:t>GPU’s</a:t>
            </a:r>
          </a:p>
          <a:p>
            <a:pPr marL="0" lvl="1"/>
            <a:endParaRPr lang="en-US" sz="2000" b="0" dirty="0" smtClean="0"/>
          </a:p>
          <a:p>
            <a:pPr lvl="1" indent="-457200">
              <a:buFont typeface="+mj-lt"/>
              <a:buAutoNum type="arabicPeriod"/>
            </a:pPr>
            <a:r>
              <a:rPr lang="en-US" sz="2000" b="0" dirty="0" smtClean="0"/>
              <a:t>Recommend using more than one</a:t>
            </a:r>
          </a:p>
          <a:p>
            <a:pPr lvl="2" indent="-457200">
              <a:buFont typeface="+mj-lt"/>
              <a:buAutoNum type="arabicPeriod"/>
            </a:pPr>
            <a:r>
              <a:rPr lang="en-US" sz="2000" b="0" dirty="0" smtClean="0"/>
              <a:t>Recently used 10 </a:t>
            </a:r>
            <a:r>
              <a:rPr lang="en-US" sz="2000" b="0" dirty="0" err="1" smtClean="0"/>
              <a:t>Nvidia</a:t>
            </a:r>
            <a:r>
              <a:rPr lang="en-US" sz="2000" b="0" dirty="0" smtClean="0"/>
              <a:t> Tesla’s</a:t>
            </a:r>
          </a:p>
          <a:p>
            <a:pPr lvl="2" indent="-457200">
              <a:buFont typeface="+mj-lt"/>
              <a:buAutoNum type="arabicPeriod"/>
            </a:pPr>
            <a:r>
              <a:rPr lang="en-US" sz="2000" b="0" dirty="0" smtClean="0"/>
              <a:t>Ten Compute Nodes</a:t>
            </a:r>
          </a:p>
          <a:p>
            <a:pPr lvl="3" indent="-457200">
              <a:buFont typeface="+mj-lt"/>
              <a:buAutoNum type="arabicPeriod"/>
            </a:pPr>
            <a:r>
              <a:rPr lang="en-US" sz="2000" b="0" dirty="0" smtClean="0"/>
              <a:t>Bottle neck – CPU Interconnect was 10Gbps</a:t>
            </a:r>
          </a:p>
          <a:p>
            <a:pPr lvl="1" indent="-457200">
              <a:buFont typeface="+mj-lt"/>
              <a:buAutoNum type="arabicPeriod"/>
            </a:pPr>
            <a:r>
              <a:rPr lang="en-US" sz="2000" b="0" dirty="0" smtClean="0"/>
              <a:t>System configuration:</a:t>
            </a:r>
          </a:p>
          <a:p>
            <a:pPr lvl="2" indent="-457200">
              <a:buFont typeface="+mj-lt"/>
              <a:buAutoNum type="arabicPeriod"/>
            </a:pPr>
            <a:r>
              <a:rPr lang="en-US" sz="2000" b="0" dirty="0" smtClean="0"/>
              <a:t>Extreme speed</a:t>
            </a:r>
          </a:p>
          <a:p>
            <a:pPr lvl="2" indent="-457200">
              <a:buFont typeface="+mj-lt"/>
              <a:buAutoNum type="arabicPeriod"/>
            </a:pPr>
            <a:r>
              <a:rPr lang="en-US" sz="2000" b="0" dirty="0" smtClean="0"/>
              <a:t>High Ram to keep solve in memory</a:t>
            </a:r>
          </a:p>
          <a:p>
            <a:pPr lvl="2" indent="-457200">
              <a:buFont typeface="+mj-lt"/>
              <a:buAutoNum type="arabicPeriod"/>
            </a:pPr>
            <a:endParaRPr lang="en-US" sz="2000" b="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523" y="1239865"/>
            <a:ext cx="3394129" cy="45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43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Agenda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1895" y="753979"/>
            <a:ext cx="68541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b="0" dirty="0" smtClean="0"/>
              <a:t>Introduction to living in a Numerical Simulation world</a:t>
            </a:r>
            <a:endParaRPr lang="en-US" sz="1600" b="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600" b="0" dirty="0" smtClean="0">
              <a:latin typeface="+mn-lt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Hardware &amp; Tools for HPC</a:t>
            </a:r>
          </a:p>
          <a:p>
            <a:pPr marL="0" lvl="2"/>
            <a:r>
              <a:rPr lang="en-US" sz="1600" b="0" dirty="0" smtClean="0">
                <a:latin typeface="+mn-lt"/>
              </a:rPr>
              <a:t>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b="0" dirty="0" smtClean="0">
                <a:latin typeface="+mn-lt"/>
              </a:rPr>
              <a:t>HPC Tips and Tricks</a:t>
            </a:r>
          </a:p>
          <a:p>
            <a:pPr marL="0" lvl="2"/>
            <a:endParaRPr lang="en-US" sz="1600" b="0" dirty="0">
              <a:latin typeface="+mn-lt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b="0" dirty="0" smtClean="0"/>
              <a:t>Next Steps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600" b="0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b="0" dirty="0" smtClean="0"/>
              <a:t>Q &amp; A</a:t>
            </a:r>
            <a:endParaRPr lang="en-US" sz="1600" b="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387" y="3137837"/>
            <a:ext cx="4693190" cy="2745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97" y="1563471"/>
            <a:ext cx="3765333" cy="25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3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GPU Computing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857284"/>
            <a:ext cx="260500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When running distributed your CPU Interconnect speed is just as critical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100Gbps Ethernet now available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56Gbps</a:t>
            </a:r>
            <a:endParaRPr lang="en-US" sz="2000" b="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28" y="976394"/>
            <a:ext cx="6290804" cy="473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804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GPU Computing (Cont.)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891" y="856648"/>
            <a:ext cx="8187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Razor Core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External GPU Bay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Thunderbolt™3 – USB-C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The future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Limitations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14" y="2153192"/>
            <a:ext cx="5644610" cy="317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86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99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CPU - </a:t>
            </a:r>
            <a:r>
              <a:rPr lang="en-US" sz="3600" dirty="0"/>
              <a:t>INTEL yay!  AMD </a:t>
            </a:r>
            <a:r>
              <a:rPr lang="en-US" sz="3600" dirty="0" smtClean="0">
                <a:sym typeface="Wingdings" panose="05000000000000000000" pitchFamily="2" charset="2"/>
              </a:rPr>
              <a:t>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389" y="957532"/>
            <a:ext cx="83299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CPU update XEOM E5-2600 v4 (</a:t>
            </a:r>
            <a:r>
              <a:rPr lang="en-US" sz="2000" b="0" dirty="0" err="1" smtClean="0"/>
              <a:t>Broadwell</a:t>
            </a:r>
            <a:r>
              <a:rPr lang="en-US" sz="2000" b="0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Officially launched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dirty="0" smtClean="0"/>
              <a:t>Socket compatible replacement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525229"/>
              </p:ext>
            </p:extLst>
          </p:nvPr>
        </p:nvGraphicFramePr>
        <p:xfrm>
          <a:off x="339654" y="2054059"/>
          <a:ext cx="8464692" cy="353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564">
                  <a:extLst>
                    <a:ext uri="{9D8B030D-6E8A-4147-A177-3AD203B41FA5}">
                      <a16:colId xmlns:a16="http://schemas.microsoft.com/office/drawing/2014/main" xmlns="" val="4054273652"/>
                    </a:ext>
                  </a:extLst>
                </a:gridCol>
                <a:gridCol w="2821564">
                  <a:extLst>
                    <a:ext uri="{9D8B030D-6E8A-4147-A177-3AD203B41FA5}">
                      <a16:colId xmlns:a16="http://schemas.microsoft.com/office/drawing/2014/main" xmlns="" val="3952561305"/>
                    </a:ext>
                  </a:extLst>
                </a:gridCol>
                <a:gridCol w="2821564">
                  <a:extLst>
                    <a:ext uri="{9D8B030D-6E8A-4147-A177-3AD203B41FA5}">
                      <a16:colId xmlns:a16="http://schemas.microsoft.com/office/drawing/2014/main" xmlns="" val="52605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CPU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Xeon</a:t>
                      </a:r>
                      <a:r>
                        <a:rPr lang="en-US" baseline="0" dirty="0" smtClean="0"/>
                        <a:t> E5-2600 v3 (</a:t>
                      </a:r>
                      <a:r>
                        <a:rPr lang="en-US" baseline="0" dirty="0" err="1" smtClean="0"/>
                        <a:t>Haswell</a:t>
                      </a:r>
                      <a:r>
                        <a:rPr lang="en-US" baseline="0" dirty="0" smtClean="0"/>
                        <a:t>-EP)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XEON E5-2600 v4 (</a:t>
                      </a:r>
                      <a:r>
                        <a:rPr lang="en-US" dirty="0" err="1" smtClean="0"/>
                        <a:t>Broadwell</a:t>
                      </a:r>
                      <a:r>
                        <a:rPr lang="en-US" dirty="0" smtClean="0"/>
                        <a:t>-EP)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157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Cores Per</a:t>
                      </a:r>
                      <a:r>
                        <a:rPr lang="en-US" sz="1400" baseline="0" dirty="0" smtClean="0"/>
                        <a:t> Socket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3944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Threads Per Socket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36 threads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44 threads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220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Last</a:t>
                      </a:r>
                      <a:r>
                        <a:rPr lang="en-US" sz="1400" baseline="0" dirty="0" smtClean="0"/>
                        <a:t>-level Cache (LLC)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45MB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55MB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8588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QPI Speed</a:t>
                      </a:r>
                      <a:r>
                        <a:rPr lang="en-US" sz="1400" baseline="0" dirty="0" smtClean="0"/>
                        <a:t> (GT/s)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2 x QPI 1.1 channel speed</a:t>
                      </a:r>
                      <a:r>
                        <a:rPr lang="en-US" sz="1400" baseline="0" dirty="0" smtClean="0"/>
                        <a:t> 6.4, 8.0, 9.6 GT/s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743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PCIe</a:t>
                      </a:r>
                      <a:r>
                        <a:rPr lang="en-US" sz="1400" dirty="0" smtClean="0"/>
                        <a:t> Lanes/Controllers/Speed(GT/s)</a:t>
                      </a:r>
                      <a:endParaRPr 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40 /10</a:t>
                      </a:r>
                      <a:r>
                        <a:rPr lang="en-US" sz="1400" baseline="0" dirty="0" smtClean="0"/>
                        <a:t> / </a:t>
                      </a:r>
                      <a:r>
                        <a:rPr lang="en-US" sz="1400" baseline="0" dirty="0" err="1" smtClean="0"/>
                        <a:t>PCIe</a:t>
                      </a:r>
                      <a:r>
                        <a:rPr lang="en-US" sz="1400" baseline="0" dirty="0" smtClean="0"/>
                        <a:t>* 3.0 (2.5, 5, 8 GT/s)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0457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Memory Population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channels of up to 3 RDIMM or 3 LRDIMMS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Added +</a:t>
                      </a:r>
                      <a:r>
                        <a:rPr lang="en-US" sz="1400" baseline="0" dirty="0" smtClean="0"/>
                        <a:t> 3DS RDIMM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2382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Max Memory Speed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2133 MHz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</a:t>
                      </a:r>
                      <a:r>
                        <a:rPr lang="en-US" sz="1400" baseline="0" dirty="0" smtClean="0"/>
                        <a:t> to 2400 MHz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38290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620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Disk I/O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454" y="741872"/>
            <a:ext cx="5233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Understanding </a:t>
            </a:r>
            <a:r>
              <a:rPr lang="en-US" b="0" dirty="0"/>
              <a:t>Simulation, </a:t>
            </a:r>
            <a:r>
              <a:rPr lang="en-US" b="0" dirty="0" smtClean="0"/>
              <a:t>I/O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Extremely heavy I/O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Need for speed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b="0" dirty="0" smtClean="0"/>
              <a:t>Bring me back that snappy feeling</a:t>
            </a:r>
            <a:endParaRPr lang="en-US" b="0" dirty="0"/>
          </a:p>
          <a:p>
            <a:pPr marL="0" lvl="1"/>
            <a:endParaRPr lang="en-US" b="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446" y="2454570"/>
            <a:ext cx="5996539" cy="3413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2886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95" y="885583"/>
            <a:ext cx="4761905" cy="2514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Disk </a:t>
            </a:r>
            <a:r>
              <a:rPr lang="en-US" dirty="0" smtClean="0">
                <a:solidFill>
                  <a:schemeClr val="tx1"/>
                </a:solidFill>
              </a:rPr>
              <a:t>I/O –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RAID Basics</a:t>
            </a:r>
          </a:p>
          <a:p>
            <a:pPr marL="742950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Redundant Array of Independent Disks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Things </a:t>
            </a:r>
            <a:r>
              <a:rPr lang="en-US" dirty="0">
                <a:solidFill>
                  <a:schemeClr val="tx1"/>
                </a:solidFill>
              </a:rPr>
              <a:t>to Avoid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Raid 1, Raid 5, single </a:t>
            </a:r>
            <a:r>
              <a:rPr lang="en-US" dirty="0" smtClean="0">
                <a:solidFill>
                  <a:schemeClr val="tx1"/>
                </a:solidFill>
              </a:rPr>
              <a:t>disk</a:t>
            </a:r>
          </a:p>
          <a:p>
            <a:pPr marL="40005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What I use?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849078"/>
            <a:ext cx="4822525" cy="31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72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309036"/>
          </a:xfrm>
          <a:solidFill>
            <a:srgbClr val="00CC99"/>
          </a:solidFill>
        </p:spPr>
        <p:txBody>
          <a:bodyPr/>
          <a:lstStyle/>
          <a:p>
            <a:r>
              <a:rPr lang="en-US" sz="3600" dirty="0" smtClean="0"/>
              <a:t>It’s a Solid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8" y="1482290"/>
            <a:ext cx="8308607" cy="451665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Next </a:t>
            </a:r>
            <a:r>
              <a:rPr lang="en-US" dirty="0">
                <a:solidFill>
                  <a:schemeClr val="tx1"/>
                </a:solidFill>
              </a:rPr>
              <a:t>Generation SSD </a:t>
            </a:r>
            <a:r>
              <a:rPr lang="en-US" dirty="0" smtClean="0">
                <a:solidFill>
                  <a:schemeClr val="tx1"/>
                </a:solidFill>
              </a:rPr>
              <a:t>Technology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&gt;7x lower latency than SAS 3.0(12Gbps)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6x the bandwidth of SATA 3.0(6Gbps) SSD’s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Highest </a:t>
            </a:r>
            <a:r>
              <a:rPr lang="en-US" dirty="0">
                <a:solidFill>
                  <a:schemeClr val="tx1"/>
                </a:solidFill>
              </a:rPr>
              <a:t>Performance up to 3GB/s Read and 460K </a:t>
            </a:r>
            <a:r>
              <a:rPr lang="en-US" dirty="0" smtClean="0">
                <a:solidFill>
                  <a:schemeClr val="tx1"/>
                </a:solidFill>
              </a:rPr>
              <a:t>IOPS Per </a:t>
            </a:r>
            <a:r>
              <a:rPr lang="en-US" dirty="0">
                <a:solidFill>
                  <a:schemeClr val="tx1"/>
                </a:solidFill>
              </a:rPr>
              <a:t>drive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Satisfies </a:t>
            </a:r>
            <a:r>
              <a:rPr lang="en-US" dirty="0">
                <a:solidFill>
                  <a:schemeClr val="tx1"/>
                </a:solidFill>
              </a:rPr>
              <a:t>the Performance Demands of VDI, </a:t>
            </a:r>
            <a:r>
              <a:rPr lang="en-US" dirty="0" smtClean="0">
                <a:solidFill>
                  <a:schemeClr val="tx1"/>
                </a:solidFill>
              </a:rPr>
              <a:t>Cloud, Storage</a:t>
            </a:r>
            <a:r>
              <a:rPr lang="en-US" dirty="0">
                <a:solidFill>
                  <a:schemeClr val="tx1"/>
                </a:solidFill>
              </a:rPr>
              <a:t>, and Server Caching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” U.2 (SFF-8639) Form Factor serviceability advantage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vs. standard SSD cards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Hot-swap </a:t>
            </a:r>
            <a:r>
              <a:rPr lang="en-US" dirty="0">
                <a:solidFill>
                  <a:schemeClr val="tx1"/>
                </a:solidFill>
              </a:rPr>
              <a:t>protects against surprise add/remove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74" y="1034615"/>
            <a:ext cx="28575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466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309036"/>
          </a:xfrm>
          <a:solidFill>
            <a:srgbClr val="00CC99"/>
          </a:solidFill>
        </p:spPr>
        <p:txBody>
          <a:bodyPr/>
          <a:lstStyle/>
          <a:p>
            <a:r>
              <a:rPr lang="en-US" sz="3600" dirty="0" smtClean="0"/>
              <a:t>It’s a Solid State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88" y="1482290"/>
            <a:ext cx="8308607" cy="451665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Sustained progress?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I/O takes a leap forward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74" y="1034615"/>
            <a:ext cx="2857500" cy="895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067" y="2103219"/>
            <a:ext cx="3609975" cy="204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66" y="3756457"/>
            <a:ext cx="3619500" cy="2105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9" y="2476447"/>
            <a:ext cx="37052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1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Tools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102" y="957532"/>
            <a:ext cx="798806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0" dirty="0"/>
              <a:t>Biggest asset is your ANSYS Solver Output File </a:t>
            </a:r>
            <a:r>
              <a:rPr lang="en-US" b="0" dirty="0" smtClean="0"/>
              <a:t>or ?</a:t>
            </a:r>
          </a:p>
          <a:p>
            <a:pPr marL="0" lvl="1"/>
            <a:r>
              <a:rPr lang="en-US" b="0" dirty="0" smtClean="0"/>
              <a:t>	- </a:t>
            </a:r>
            <a:r>
              <a:rPr lang="en-US" sz="2000" b="0" dirty="0"/>
              <a:t>What to look for in your output file</a:t>
            </a:r>
          </a:p>
          <a:p>
            <a:pPr marL="0" lvl="1"/>
            <a:r>
              <a:rPr lang="en-US" b="0" dirty="0" smtClean="0"/>
              <a:t>	   </a:t>
            </a:r>
            <a:r>
              <a:rPr lang="en-US" sz="1800" b="0" dirty="0" smtClean="0"/>
              <a:t>1. </a:t>
            </a:r>
            <a:r>
              <a:rPr lang="en-US" sz="1800" b="0" dirty="0"/>
              <a:t>ANSYS FEA</a:t>
            </a:r>
          </a:p>
          <a:p>
            <a:pPr marL="0" lvl="1"/>
            <a:r>
              <a:rPr lang="en-US" sz="1800" b="0" dirty="0" smtClean="0"/>
              <a:t>	    2. </a:t>
            </a:r>
            <a:r>
              <a:rPr lang="en-US" sz="1800" b="0" dirty="0"/>
              <a:t>ANSYS CFD</a:t>
            </a:r>
          </a:p>
          <a:p>
            <a:pPr marL="0" lvl="1"/>
            <a:endParaRPr lang="en-US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0" dirty="0"/>
              <a:t>HPC Cluster Management </a:t>
            </a:r>
            <a:r>
              <a:rPr lang="en-US" b="0" dirty="0" smtClean="0"/>
              <a:t>Tools</a:t>
            </a:r>
          </a:p>
          <a:p>
            <a:pPr marL="0" lvl="1"/>
            <a:r>
              <a:rPr lang="en-US" sz="2000" b="0" dirty="0" smtClean="0"/>
              <a:t>Is it time?</a:t>
            </a:r>
          </a:p>
          <a:p>
            <a:pPr marL="0" lvl="1"/>
            <a:r>
              <a:rPr lang="en-US" b="0" dirty="0"/>
              <a:t>	</a:t>
            </a:r>
            <a:r>
              <a:rPr lang="en-US" b="0" dirty="0" smtClean="0"/>
              <a:t>- </a:t>
            </a:r>
            <a:r>
              <a:rPr lang="en-US" sz="1800" b="0" dirty="0"/>
              <a:t>When is it time to take it to the next </a:t>
            </a:r>
            <a:r>
              <a:rPr lang="en-US" sz="1800" b="0" dirty="0" smtClean="0"/>
              <a:t>level</a:t>
            </a:r>
          </a:p>
          <a:p>
            <a:pPr marL="0" lvl="1"/>
            <a:r>
              <a:rPr lang="en-US" sz="2000" b="0" dirty="0"/>
              <a:t>	</a:t>
            </a:r>
            <a:r>
              <a:rPr lang="en-US" sz="2000" b="0" dirty="0" smtClean="0"/>
              <a:t>- </a:t>
            </a:r>
            <a:r>
              <a:rPr lang="en-US" sz="1800" b="0" dirty="0" smtClean="0"/>
              <a:t>Implement </a:t>
            </a:r>
            <a:r>
              <a:rPr lang="en-US" sz="1800" b="0" dirty="0"/>
              <a:t>an HPC Compute Cluster </a:t>
            </a:r>
            <a:r>
              <a:rPr lang="en-US" sz="1800" b="0" dirty="0" smtClean="0"/>
              <a:t>Manager</a:t>
            </a:r>
          </a:p>
          <a:p>
            <a:pPr marL="0" lvl="1"/>
            <a:r>
              <a:rPr lang="en-US" sz="1800" b="0" dirty="0"/>
              <a:t>	 </a:t>
            </a:r>
            <a:r>
              <a:rPr lang="en-US" sz="1800" b="0" dirty="0" smtClean="0"/>
              <a:t>  </a:t>
            </a:r>
            <a:r>
              <a:rPr lang="en-US" sz="1600" b="0" dirty="0" smtClean="0"/>
              <a:t>1. Ganglia </a:t>
            </a:r>
          </a:p>
          <a:p>
            <a:pPr marL="0" lvl="1"/>
            <a:r>
              <a:rPr lang="en-US" sz="1600" b="0" dirty="0"/>
              <a:t>	</a:t>
            </a:r>
            <a:r>
              <a:rPr lang="en-US" sz="1600" b="0" dirty="0" smtClean="0"/>
              <a:t>   2. Bright Compute Cluster Manager</a:t>
            </a:r>
          </a:p>
          <a:p>
            <a:pPr marL="0" lvl="1"/>
            <a:r>
              <a:rPr lang="en-US" sz="1600" b="0" dirty="0"/>
              <a:t>	</a:t>
            </a:r>
            <a:r>
              <a:rPr lang="en-US" sz="1600" b="0" dirty="0" smtClean="0"/>
              <a:t>   3. Windows 2012 R2 Standard HPC </a:t>
            </a:r>
          </a:p>
          <a:p>
            <a:pPr marL="0" lvl="1"/>
            <a:r>
              <a:rPr lang="en-US" sz="1600" b="0" dirty="0"/>
              <a:t>	</a:t>
            </a:r>
            <a:r>
              <a:rPr lang="en-US" sz="1600" b="0" dirty="0" smtClean="0"/>
              <a:t>	</a:t>
            </a:r>
            <a:r>
              <a:rPr lang="en-US" sz="1400" b="0" dirty="0" smtClean="0"/>
              <a:t>-- Diagnostic tools</a:t>
            </a:r>
          </a:p>
          <a:p>
            <a:pPr marL="0" lvl="1"/>
            <a:r>
              <a:rPr lang="en-US" sz="1600" b="0" dirty="0"/>
              <a:t>	</a:t>
            </a:r>
            <a:r>
              <a:rPr lang="en-US" sz="1600" b="0" dirty="0" smtClean="0"/>
              <a:t>   4. Resource Monitoring </a:t>
            </a:r>
          </a:p>
          <a:p>
            <a:pPr marL="0" lvl="1"/>
            <a:r>
              <a:rPr lang="en-US" sz="1600" b="0" dirty="0"/>
              <a:t>	</a:t>
            </a:r>
            <a:r>
              <a:rPr lang="en-US" sz="1600" b="0" dirty="0" smtClean="0"/>
              <a:t>   5. IT and Engineering Management Reports</a:t>
            </a:r>
            <a:endParaRPr lang="en-US" sz="1600" b="0" dirty="0"/>
          </a:p>
          <a:p>
            <a:pPr marL="0" lvl="1"/>
            <a:endParaRPr lang="en-US" sz="2000" b="0" dirty="0"/>
          </a:p>
          <a:p>
            <a:pPr marL="0" lvl="1"/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91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Solving Across Your Enterprise Network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9728" y="897147"/>
            <a:ext cx="759147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Scheduling &amp; Queuing Systems</a:t>
            </a:r>
          </a:p>
          <a:p>
            <a:pPr marL="0" lvl="2"/>
            <a:r>
              <a:rPr lang="en-US" sz="1800" dirty="0"/>
              <a:t>	</a:t>
            </a:r>
            <a:endParaRPr lang="en-US" sz="1800" dirty="0" smtClean="0"/>
          </a:p>
          <a:p>
            <a:pPr marL="0" lvl="2"/>
            <a:r>
              <a:rPr lang="en-US" sz="1800" b="0" dirty="0" smtClean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This means money!</a:t>
            </a:r>
          </a:p>
          <a:p>
            <a:pPr marL="0" lvl="3"/>
            <a:r>
              <a:rPr lang="en-US" sz="1800" b="0" dirty="0"/>
              <a:t>	</a:t>
            </a:r>
            <a:r>
              <a:rPr lang="en-US" sz="1400" b="0" dirty="0"/>
              <a:t>   1. “Linux costs money” – Ken Camino </a:t>
            </a:r>
            <a:endParaRPr lang="en-US" sz="1400" b="0" dirty="0" smtClean="0"/>
          </a:p>
          <a:p>
            <a:pPr marL="0" lvl="3"/>
            <a:r>
              <a:rPr lang="en-US" sz="1400" b="0" dirty="0"/>
              <a:t>	</a:t>
            </a:r>
            <a:r>
              <a:rPr lang="en-US" sz="1400" b="0" dirty="0" smtClean="0"/>
              <a:t>   2</a:t>
            </a:r>
            <a:r>
              <a:rPr lang="en-US" sz="1400" b="0" dirty="0"/>
              <a:t>. Open Source vs. Third Party supported</a:t>
            </a:r>
          </a:p>
          <a:p>
            <a:pPr marL="0" lvl="4"/>
            <a:r>
              <a:rPr lang="en-US" sz="1400" b="0" dirty="0"/>
              <a:t>		-- Windows 2012 R2 Standard HPC Management</a:t>
            </a:r>
          </a:p>
          <a:p>
            <a:pPr marL="0" lvl="4"/>
            <a:r>
              <a:rPr lang="en-US" sz="1400" b="0" dirty="0"/>
              <a:t>		-- Bright Compute Cluster Management</a:t>
            </a:r>
          </a:p>
          <a:p>
            <a:pPr marL="0" lvl="4"/>
            <a:r>
              <a:rPr lang="en-US" sz="1400" b="0" dirty="0"/>
              <a:t>		-- Torque with MOAB</a:t>
            </a:r>
          </a:p>
          <a:p>
            <a:pPr marL="0" lvl="4"/>
            <a:r>
              <a:rPr lang="en-US" sz="1400" b="0" dirty="0"/>
              <a:t>			</a:t>
            </a:r>
            <a:r>
              <a:rPr lang="en-US" sz="1100" b="0" dirty="0"/>
              <a:t>a) Torque is open source and free</a:t>
            </a:r>
          </a:p>
          <a:p>
            <a:pPr marL="0" lvl="4"/>
            <a:r>
              <a:rPr lang="en-US" sz="1100" b="0" dirty="0"/>
              <a:t>			b) MOAB you will need to purchase </a:t>
            </a:r>
            <a:r>
              <a:rPr lang="en-US" sz="1100" b="0" dirty="0" smtClean="0"/>
              <a:t>licenses</a:t>
            </a:r>
          </a:p>
          <a:p>
            <a:pPr marL="0" lvl="4"/>
            <a:endParaRPr lang="en-US" sz="1100" b="0" dirty="0"/>
          </a:p>
          <a:p>
            <a:pPr marL="0" lvl="4"/>
            <a:endParaRPr lang="en-US" sz="1100" b="0" dirty="0" smtClean="0"/>
          </a:p>
          <a:p>
            <a:pPr marL="0" lvl="4"/>
            <a:endParaRPr lang="en-US" sz="1100" b="0" dirty="0"/>
          </a:p>
          <a:p>
            <a:pPr marL="0" lvl="4"/>
            <a:r>
              <a:rPr lang="en-US" sz="1100" b="0" dirty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5" y="3615914"/>
            <a:ext cx="7298410" cy="23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89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tx1"/>
                </a:solidFill>
              </a:rPr>
              <a:t>Solving Across Your Enterprise Network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849" y="793630"/>
            <a:ext cx="8212347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800" b="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Why </a:t>
            </a:r>
            <a:r>
              <a:rPr lang="en-US" sz="1800" b="0" dirty="0"/>
              <a:t>We Solve </a:t>
            </a:r>
            <a:r>
              <a:rPr lang="en-US" sz="1800" b="0" dirty="0" smtClean="0"/>
              <a:t>Remote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800" b="0" dirty="0" smtClean="0"/>
          </a:p>
          <a:p>
            <a:pPr marL="0" lvl="1"/>
            <a:r>
              <a:rPr lang="en-US" sz="1400" b="0" dirty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Use shared resources </a:t>
            </a:r>
            <a:endParaRPr lang="en-US" sz="1600" b="0" dirty="0" smtClean="0"/>
          </a:p>
          <a:p>
            <a:pPr marL="0" lvl="1"/>
            <a:endParaRPr lang="en-US" sz="1600" b="0" dirty="0"/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Systems optimized for solving, not </a:t>
            </a:r>
            <a:r>
              <a:rPr lang="en-US" sz="1600" b="0" dirty="0" smtClean="0"/>
              <a:t>pre/post</a:t>
            </a:r>
          </a:p>
          <a:p>
            <a:pPr marL="0" lvl="1"/>
            <a:endParaRPr lang="en-US" sz="1600" b="0" dirty="0"/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Be able to do other things on our </a:t>
            </a:r>
            <a:r>
              <a:rPr lang="en-US" sz="1600" b="0" dirty="0" smtClean="0"/>
              <a:t>desktop</a:t>
            </a:r>
          </a:p>
          <a:p>
            <a:pPr marL="0" lvl="1"/>
            <a:endParaRPr lang="en-US" sz="1600" b="0" dirty="0" smtClean="0"/>
          </a:p>
          <a:p>
            <a:pPr marL="0" lvl="1"/>
            <a:endParaRPr lang="en-US" sz="16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ANSYS </a:t>
            </a:r>
            <a:r>
              <a:rPr lang="en-US" sz="1800" b="0" dirty="0" smtClean="0"/>
              <a:t>RSM &amp; ANSYS EKM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800" b="0" dirty="0" smtClean="0"/>
          </a:p>
          <a:p>
            <a:pPr marL="0" lvl="1"/>
            <a:r>
              <a:rPr lang="en-US" sz="1600" b="0" dirty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Default submission </a:t>
            </a:r>
            <a:r>
              <a:rPr lang="en-US" sz="1600" b="0" dirty="0" smtClean="0"/>
              <a:t>tool</a:t>
            </a:r>
          </a:p>
          <a:p>
            <a:pPr marL="0" lvl="1"/>
            <a:endParaRPr lang="en-US" sz="1600" b="0" dirty="0"/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Built in to ANSYS, easy to use and </a:t>
            </a:r>
            <a:r>
              <a:rPr lang="en-US" sz="1600" b="0" dirty="0" smtClean="0"/>
              <a:t>deploy</a:t>
            </a:r>
          </a:p>
          <a:p>
            <a:pPr marL="0" lvl="1"/>
            <a:endParaRPr lang="en-US" sz="1600" b="0" dirty="0"/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Handles moving files around for </a:t>
            </a:r>
            <a:r>
              <a:rPr lang="en-US" sz="1600" b="0" dirty="0" smtClean="0"/>
              <a:t>you</a:t>
            </a:r>
          </a:p>
          <a:p>
            <a:pPr marL="0" lvl="1"/>
            <a:endParaRPr lang="en-US" sz="1600" b="0" dirty="0"/>
          </a:p>
          <a:p>
            <a:pPr marL="0" lvl="1"/>
            <a:r>
              <a:rPr lang="en-US" sz="1600" b="0" dirty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Not a queuing system, but can be linked to queuing </a:t>
            </a:r>
            <a:r>
              <a:rPr lang="en-US" sz="1600" b="0" dirty="0" smtClean="0"/>
              <a:t>software</a:t>
            </a:r>
            <a:endParaRPr lang="en-US" sz="2000" b="0" dirty="0"/>
          </a:p>
          <a:p>
            <a:pPr marL="0" lvl="4"/>
            <a:endParaRPr lang="en-US" sz="1100" b="0" dirty="0"/>
          </a:p>
          <a:p>
            <a:pPr marL="0" lvl="4"/>
            <a:endParaRPr lang="en-US" sz="1400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24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http://www.epsilonfea.com/fea-graphic-novel/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29" y="981776"/>
            <a:ext cx="8618542" cy="48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9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99"/>
          </a:solidFill>
        </p:spPr>
        <p:txBody>
          <a:bodyPr/>
          <a:lstStyle/>
          <a:p>
            <a:r>
              <a:rPr lang="en-US" dirty="0" smtClean="0"/>
              <a:t>ANSYS EKM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59051"/>
            <a:ext cx="8763000" cy="4093442"/>
          </a:xfrm>
        </p:spPr>
      </p:pic>
    </p:spTree>
    <p:extLst>
      <p:ext uri="{BB962C8B-B14F-4D97-AF65-F5344CB8AC3E}">
        <p14:creationId xmlns:p14="http://schemas.microsoft.com/office/powerpoint/2010/main" val="169366374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r="3886" b="2321"/>
          <a:stretch/>
        </p:blipFill>
        <p:spPr>
          <a:xfrm>
            <a:off x="4956203" y="690453"/>
            <a:ext cx="4111597" cy="2741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Some Challenges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1779" y="690453"/>
            <a:ext cx="55175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Manual Remote </a:t>
            </a:r>
            <a:r>
              <a:rPr lang="en-US" sz="1800" b="0" dirty="0" smtClean="0"/>
              <a:t>Solve</a:t>
            </a:r>
          </a:p>
          <a:p>
            <a:pPr marL="0" lvl="1"/>
            <a:r>
              <a:rPr lang="en-US" sz="1400" b="0" dirty="0"/>
              <a:t>	</a:t>
            </a:r>
            <a:r>
              <a:rPr lang="en-US" sz="1600" b="0" dirty="0" smtClean="0"/>
              <a:t>- Do you </a:t>
            </a:r>
            <a:r>
              <a:rPr lang="en-US" sz="1600" b="0" dirty="0"/>
              <a:t>have access</a:t>
            </a:r>
            <a:r>
              <a:rPr lang="en-US" sz="1600" b="0" dirty="0" smtClean="0"/>
              <a:t>?</a:t>
            </a:r>
          </a:p>
          <a:p>
            <a:pPr marL="0" lvl="1"/>
            <a:r>
              <a:rPr lang="en-US" sz="1800" b="0" dirty="0"/>
              <a:t>	</a:t>
            </a:r>
            <a:r>
              <a:rPr lang="en-US" sz="1400" b="0" dirty="0" smtClean="0"/>
              <a:t>   1. </a:t>
            </a:r>
            <a:r>
              <a:rPr lang="en-US" sz="1400" b="0" dirty="0"/>
              <a:t>SSH, VNC, Remote Desktop</a:t>
            </a:r>
          </a:p>
          <a:p>
            <a:pPr marL="0" lvl="1"/>
            <a:r>
              <a:rPr lang="en-US" sz="1800" b="0" dirty="0" smtClean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Move Files: </a:t>
            </a:r>
          </a:p>
          <a:p>
            <a:pPr marL="0" lvl="1"/>
            <a:r>
              <a:rPr lang="en-US" sz="1800" b="0" dirty="0" smtClean="0"/>
              <a:t>	</a:t>
            </a:r>
            <a:r>
              <a:rPr lang="en-US" sz="1400" b="0" dirty="0" smtClean="0"/>
              <a:t>   1. </a:t>
            </a:r>
            <a:r>
              <a:rPr lang="en-US" sz="1400" b="0" dirty="0"/>
              <a:t>Mounting is best</a:t>
            </a:r>
          </a:p>
          <a:p>
            <a:pPr marL="0" lvl="1"/>
            <a:r>
              <a:rPr lang="en-US" sz="1400" b="0" dirty="0" smtClean="0"/>
              <a:t>	   2. </a:t>
            </a:r>
            <a:r>
              <a:rPr lang="en-US" sz="1400" b="0" dirty="0"/>
              <a:t>Or use FTP, SCP or </a:t>
            </a:r>
            <a:r>
              <a:rPr lang="en-US" sz="1400" b="0" dirty="0" err="1"/>
              <a:t>WinSCP</a:t>
            </a:r>
            <a:endParaRPr lang="en-US" sz="1400" b="0" dirty="0"/>
          </a:p>
          <a:p>
            <a:pPr marL="0" lvl="1"/>
            <a:endParaRPr lang="en-US" sz="18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Visualization on Remote </a:t>
            </a:r>
            <a:r>
              <a:rPr lang="en-US" sz="1800" b="0" dirty="0" smtClean="0"/>
              <a:t>Systems</a:t>
            </a:r>
          </a:p>
          <a:p>
            <a:pPr marL="0" lvl="1"/>
            <a:r>
              <a:rPr lang="en-US" sz="1800" b="0" dirty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Really changing and getting better</a:t>
            </a:r>
          </a:p>
          <a:p>
            <a:pPr marL="0" lvl="1"/>
            <a:r>
              <a:rPr lang="en-US" sz="1400" b="0" dirty="0" smtClean="0"/>
              <a:t>	   1. Remote Desktop or VNC</a:t>
            </a:r>
          </a:p>
          <a:p>
            <a:pPr marL="0" lvl="1"/>
            <a:r>
              <a:rPr lang="en-US" sz="1400" b="0" dirty="0"/>
              <a:t>	</a:t>
            </a:r>
            <a:r>
              <a:rPr lang="en-US" sz="1400" b="0" dirty="0" smtClean="0"/>
              <a:t>   2. NX</a:t>
            </a:r>
          </a:p>
          <a:p>
            <a:pPr marL="0" lvl="1"/>
            <a:r>
              <a:rPr lang="en-US" sz="1400" b="0" dirty="0"/>
              <a:t>	</a:t>
            </a:r>
            <a:r>
              <a:rPr lang="en-US" sz="1400" b="0" dirty="0" smtClean="0"/>
              <a:t>   3. NICE</a:t>
            </a:r>
          </a:p>
          <a:p>
            <a:pPr marL="0" lvl="1"/>
            <a:endParaRPr lang="en-US" sz="14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Network Speed is </a:t>
            </a:r>
            <a:r>
              <a:rPr lang="en-US" sz="1800" b="0" dirty="0" smtClean="0"/>
              <a:t>critical</a:t>
            </a:r>
          </a:p>
          <a:p>
            <a:pPr marL="0" lvl="1"/>
            <a:r>
              <a:rPr lang="en-US" sz="1800" b="0" dirty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Hardware VPN for remote</a:t>
            </a:r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Point-to-Point connection is best</a:t>
            </a:r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Dedicated Network within a LAN or WAN</a:t>
            </a:r>
          </a:p>
          <a:p>
            <a:pPr marL="0" lvl="1"/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600137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Benchmark Tools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6762" y="871268"/>
            <a:ext cx="80656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r>
              <a:rPr lang="en-US" sz="1800" b="0" dirty="0" smtClean="0"/>
              <a:t>ANSYS Benchmark Suite</a:t>
            </a:r>
          </a:p>
          <a:p>
            <a:pPr marL="0" lvl="1"/>
            <a:r>
              <a:rPr lang="en-US" sz="1800" b="0" dirty="0"/>
              <a:t>	</a:t>
            </a:r>
            <a:r>
              <a:rPr lang="en-US" sz="1800" b="0" dirty="0" smtClean="0"/>
              <a:t>Available download through the ANSYS Customer Portal</a:t>
            </a:r>
          </a:p>
          <a:p>
            <a:pPr marL="285750" lvl="1" indent="-285750">
              <a:buFont typeface="Arial" charset="0"/>
              <a:buChar char="•"/>
            </a:pPr>
            <a:r>
              <a:rPr lang="en-US" sz="1800" b="0" dirty="0" smtClean="0"/>
              <a:t>Linux Live CD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1800" b="0" dirty="0" smtClean="0"/>
              <a:t>Disk Utility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1800" b="0" dirty="0" smtClean="0"/>
              <a:t>This is how I quickly measure disk I/O</a:t>
            </a:r>
          </a:p>
          <a:p>
            <a:pPr marL="285750" lvl="1" indent="-285750">
              <a:buFont typeface="Arial" charset="0"/>
              <a:buChar char="•"/>
            </a:pPr>
            <a:r>
              <a:rPr lang="en-US" sz="1800" b="0" dirty="0" smtClean="0"/>
              <a:t>USB boot drive for updating firmware and BIOS </a:t>
            </a:r>
          </a:p>
          <a:p>
            <a:pPr marL="285750" lvl="1" indent="-285750">
              <a:buFont typeface="Arial" charset="0"/>
              <a:buChar char="•"/>
            </a:pPr>
            <a:r>
              <a:rPr lang="en-US" sz="1800" b="0" dirty="0" smtClean="0"/>
              <a:t>Using the programs and real world test model to show speedup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1800" b="0" dirty="0" smtClean="0"/>
              <a:t>CAD Programs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1800" b="0" dirty="0" smtClean="0"/>
              <a:t>UGS NX</a:t>
            </a:r>
          </a:p>
          <a:p>
            <a:pPr marL="742950" lvl="2" indent="-285750">
              <a:buFont typeface="Arial" charset="0"/>
              <a:buChar char="•"/>
            </a:pPr>
            <a:r>
              <a:rPr lang="en-US" sz="1800" b="0" dirty="0" smtClean="0"/>
              <a:t>PRO/e </a:t>
            </a:r>
            <a:endParaRPr lang="en-US" sz="1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29" y="3195492"/>
            <a:ext cx="2324531" cy="27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3632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System Configuration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595" y="669985"/>
            <a:ext cx="830723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The Reality Of Benchmarks</a:t>
            </a:r>
          </a:p>
          <a:p>
            <a:pPr marL="0" lvl="2"/>
            <a:r>
              <a:rPr lang="en-US" sz="2000" b="0" dirty="0">
                <a:latin typeface="+mn-lt"/>
              </a:rPr>
              <a:t>	</a:t>
            </a:r>
            <a:r>
              <a:rPr lang="en-US" sz="1600" b="0" dirty="0">
                <a:latin typeface="+mn-lt"/>
              </a:rPr>
              <a:t>- </a:t>
            </a:r>
            <a:r>
              <a:rPr lang="en-US" sz="1800" b="0" dirty="0">
                <a:latin typeface="+mn-lt"/>
              </a:rPr>
              <a:t>ANSYS standard benchmark models</a:t>
            </a:r>
          </a:p>
          <a:p>
            <a:pPr marL="0" lvl="2"/>
            <a:r>
              <a:rPr lang="en-US" sz="1600" b="0" dirty="0">
                <a:latin typeface="+mn-lt"/>
              </a:rPr>
              <a:t>		1. AMD</a:t>
            </a:r>
          </a:p>
          <a:p>
            <a:pPr marL="0" lvl="2"/>
            <a:r>
              <a:rPr lang="en-US" sz="1600" b="0" dirty="0">
                <a:latin typeface="+mn-lt"/>
              </a:rPr>
              <a:t>		2. INTEL XEON v2, v3 &amp; v4 CPU benchmarks</a:t>
            </a:r>
          </a:p>
          <a:p>
            <a:pPr marL="0" lvl="2"/>
            <a:r>
              <a:rPr lang="en-US" sz="1600" b="0" dirty="0">
                <a:latin typeface="+mn-lt"/>
              </a:rPr>
              <a:t>	- </a:t>
            </a:r>
            <a:r>
              <a:rPr lang="en-US" sz="1800" b="0" dirty="0">
                <a:latin typeface="+mn-lt"/>
              </a:rPr>
              <a:t>This data can be used to prove the case and need for:</a:t>
            </a:r>
          </a:p>
          <a:p>
            <a:pPr marL="0" lvl="2"/>
            <a:r>
              <a:rPr lang="en-US" sz="1600" b="0" dirty="0">
                <a:latin typeface="+mn-lt"/>
              </a:rPr>
              <a:t>		1. Increased HPC Compute hardware</a:t>
            </a:r>
          </a:p>
          <a:p>
            <a:pPr marL="0" lvl="2"/>
            <a:r>
              <a:rPr lang="en-US" sz="1600" b="0" dirty="0">
                <a:latin typeface="+mn-lt"/>
              </a:rPr>
              <a:t>		2. Increased amount of ANSYS HPC </a:t>
            </a:r>
            <a:r>
              <a:rPr lang="en-US" sz="1600" b="0" dirty="0" smtClean="0">
                <a:latin typeface="+mn-lt"/>
              </a:rPr>
              <a:t>licensing</a:t>
            </a:r>
          </a:p>
          <a:p>
            <a:pPr marL="0" lvl="2"/>
            <a:endParaRPr lang="en-US" sz="1600" b="0" dirty="0" smtClean="0">
              <a:latin typeface="+mn-lt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High-Speed interconnects make a difference</a:t>
            </a:r>
          </a:p>
          <a:p>
            <a:pPr marL="0" lvl="1"/>
            <a:r>
              <a:rPr lang="en-US" sz="2000" b="0" dirty="0">
                <a:latin typeface="+mn-lt"/>
              </a:rPr>
              <a:t>	</a:t>
            </a:r>
            <a:r>
              <a:rPr lang="en-US" sz="1600" b="0" dirty="0">
                <a:latin typeface="+mn-lt"/>
              </a:rPr>
              <a:t>- But they and your software need to be configured correctly</a:t>
            </a:r>
          </a:p>
          <a:p>
            <a:pPr marL="0" lvl="1"/>
            <a:r>
              <a:rPr lang="en-US" sz="1600" b="0" dirty="0">
                <a:latin typeface="+mn-lt"/>
              </a:rPr>
              <a:t>	- </a:t>
            </a:r>
            <a:r>
              <a:rPr lang="en-US" sz="1600" b="0" dirty="0" smtClean="0">
                <a:latin typeface="+mn-lt"/>
              </a:rPr>
              <a:t>InfiniBand</a:t>
            </a:r>
            <a:endParaRPr lang="en-US" sz="1600" b="0" dirty="0">
              <a:latin typeface="+mn-lt"/>
            </a:endParaRPr>
          </a:p>
          <a:p>
            <a:pPr marL="0" lvl="1"/>
            <a:r>
              <a:rPr lang="en-US" sz="1600" b="0" dirty="0">
                <a:latin typeface="+mn-lt"/>
              </a:rPr>
              <a:t>	- Distributed </a:t>
            </a:r>
            <a:r>
              <a:rPr lang="en-US" sz="1600" b="0" dirty="0" smtClean="0">
                <a:latin typeface="+mn-lt"/>
              </a:rPr>
              <a:t>computing, </a:t>
            </a:r>
            <a:r>
              <a:rPr lang="en-US" sz="1400" b="0" dirty="0" smtClean="0">
                <a:latin typeface="+mn-lt"/>
              </a:rPr>
              <a:t>Using </a:t>
            </a:r>
            <a:r>
              <a:rPr lang="en-US" sz="1400" b="0" dirty="0">
                <a:latin typeface="+mn-lt"/>
              </a:rPr>
              <a:t>MPI is </a:t>
            </a:r>
            <a:r>
              <a:rPr lang="en-US" sz="1400" b="0" dirty="0" smtClean="0">
                <a:latin typeface="+mn-lt"/>
              </a:rPr>
              <a:t>critical</a:t>
            </a:r>
          </a:p>
          <a:p>
            <a:pPr marL="1714500" lvl="4" indent="-342900">
              <a:buFont typeface="+mj-lt"/>
              <a:buAutoNum type="arabicPeriod"/>
            </a:pPr>
            <a:r>
              <a:rPr lang="en-US" sz="1400" b="0" dirty="0">
                <a:latin typeface="+mn-lt"/>
              </a:rPr>
              <a:t>I</a:t>
            </a:r>
            <a:r>
              <a:rPr lang="en-US" sz="1400" b="0" dirty="0" smtClean="0">
                <a:latin typeface="+mn-lt"/>
              </a:rPr>
              <a:t>nstall </a:t>
            </a:r>
            <a:r>
              <a:rPr lang="en-US" sz="1400" b="0" dirty="0">
                <a:latin typeface="+mn-lt"/>
              </a:rPr>
              <a:t>the Platform MPI on </a:t>
            </a:r>
            <a:r>
              <a:rPr lang="en-US" sz="1400" b="0" dirty="0" smtClean="0">
                <a:latin typeface="+mn-lt"/>
              </a:rPr>
              <a:t>your numerical simulation machines</a:t>
            </a:r>
          </a:p>
          <a:p>
            <a:pPr marL="1714500" lvl="4" indent="-342900">
              <a:buFont typeface="+mj-lt"/>
              <a:buAutoNum type="arabicPeriod"/>
            </a:pPr>
            <a:r>
              <a:rPr lang="en-US" sz="1400" b="0" dirty="0" smtClean="0">
                <a:latin typeface="+mn-lt"/>
              </a:rPr>
              <a:t>INTEL MPI is best with latest generation INTEL XEON CPU’s</a:t>
            </a:r>
          </a:p>
          <a:p>
            <a:pPr marL="1714500" lvl="4" indent="-342900">
              <a:buFont typeface="+mj-lt"/>
              <a:buAutoNum type="arabicPeriod"/>
            </a:pPr>
            <a:r>
              <a:rPr lang="en-US" sz="1400" b="0" dirty="0" smtClean="0">
                <a:latin typeface="+mn-lt"/>
              </a:rPr>
              <a:t>MS MPI on Windows HPC</a:t>
            </a:r>
          </a:p>
          <a:p>
            <a:pPr marL="2171700" lvl="5" indent="-342900">
              <a:buFont typeface="+mj-lt"/>
              <a:buAutoNum type="arabicPeriod"/>
            </a:pPr>
            <a:r>
              <a:rPr lang="en-US" sz="1400" b="0" dirty="0" smtClean="0">
                <a:latin typeface="+mn-lt"/>
              </a:rPr>
              <a:t>Also installing platform MPI on your Windows HPC Cluster is okay</a:t>
            </a:r>
          </a:p>
          <a:p>
            <a:pPr marL="0" lvl="1"/>
            <a:endParaRPr lang="en-US" sz="2000" b="0" dirty="0"/>
          </a:p>
          <a:p>
            <a:pPr marL="0" lvl="2"/>
            <a:endParaRPr lang="en-US" sz="1600" b="0" dirty="0" smtClean="0"/>
          </a:p>
          <a:p>
            <a:pPr marL="0" lvl="1"/>
            <a:r>
              <a:rPr lang="en-US" sz="2000" b="0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32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Benchmarks Data – FEA SP5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41" y="1757912"/>
            <a:ext cx="3841211" cy="419666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9" y="765642"/>
            <a:ext cx="7899615" cy="1105946"/>
          </a:xfrm>
        </p:spPr>
      </p:pic>
    </p:spTree>
    <p:extLst>
      <p:ext uri="{BB962C8B-B14F-4D97-AF65-F5344CB8AC3E}">
        <p14:creationId xmlns:p14="http://schemas.microsoft.com/office/powerpoint/2010/main" val="118798472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Benchmarks Data – FEA SP5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604989"/>
              </p:ext>
            </p:extLst>
          </p:nvPr>
        </p:nvGraphicFramePr>
        <p:xfrm>
          <a:off x="76200" y="3894387"/>
          <a:ext cx="8763001" cy="21378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5299"/>
                <a:gridCol w="3628499"/>
                <a:gridCol w="3628499"/>
                <a:gridCol w="880704"/>
              </a:tblGrid>
              <a:tr h="24668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SPENT COMPUTING THE SOLUTION</a:t>
                      </a:r>
                      <a:endParaRPr lang="en-US" sz="1400" b="1" i="0" u="none" strike="noStrike">
                        <a:solidFill>
                          <a:srgbClr val="44546A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TIME SPENT COMPUTING THE SOLUTION</a:t>
                      </a:r>
                      <a:endParaRPr lang="en-US" sz="1400" b="1" i="0" u="none" strike="noStrike" dirty="0">
                        <a:solidFill>
                          <a:srgbClr val="44546A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258426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IBM Platform MPI</a:t>
                      </a:r>
                      <a:endParaRPr lang="en-US" sz="1400" b="1" i="0" u="none" strike="noStrike">
                        <a:solidFill>
                          <a:srgbClr val="44546A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INTEL MPI</a:t>
                      </a:r>
                      <a:endParaRPr lang="en-US" sz="1400" b="1" i="0" u="none" strike="noStrike">
                        <a:solidFill>
                          <a:srgbClr val="44546A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76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Cores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2016 CUBE w16i-v4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effectLst/>
                        </a:rPr>
                        <a:t>2016 CUBE w16i-v4</a:t>
                      </a:r>
                      <a:endParaRPr lang="pt-BR" sz="10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The Speedup</a:t>
                      </a:r>
                      <a:endParaRPr lang="en-US" sz="10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76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u="none" strike="noStrike">
                          <a:effectLst/>
                        </a:rPr>
                        <a:t>2</a:t>
                      </a:r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000" u="none" strike="noStrike">
                          <a:effectLst/>
                        </a:rPr>
                        <a:t>396.1</a:t>
                      </a:r>
                      <a:endParaRPr lang="uk-UA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380.9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1.04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76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u="none" strike="noStrike">
                          <a:effectLst/>
                        </a:rPr>
                        <a:t>239.7</a:t>
                      </a:r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u="none" strike="noStrike">
                          <a:effectLst/>
                        </a:rPr>
                        <a:t>229.6</a:t>
                      </a:r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1.04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76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210.1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u="none" strike="noStrike">
                          <a:effectLst/>
                        </a:rPr>
                        <a:t>196.7</a:t>
                      </a:r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u="none" strike="noStrike">
                          <a:effectLst/>
                        </a:rPr>
                        <a:t>1.07</a:t>
                      </a:r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76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000" u="none" strike="noStrike">
                          <a:effectLst/>
                        </a:rPr>
                        <a:t>182.9</a:t>
                      </a:r>
                      <a:endParaRPr lang="hr-HR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u="none" strike="noStrike">
                          <a:effectLst/>
                        </a:rPr>
                        <a:t>168.7</a:t>
                      </a:r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1.08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76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167.2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161.4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1.04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7620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u="none" strike="noStrike">
                          <a:effectLst/>
                        </a:rPr>
                        <a:t>12</a:t>
                      </a:r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167.1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160.7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1.04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2231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14</a:t>
                      </a:r>
                      <a:endParaRPr lang="en-US" sz="1300" b="0" i="0" u="none" strike="noStrike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300" u="none" strike="noStrike">
                          <a:effectLst/>
                        </a:rPr>
                        <a:t>196.1</a:t>
                      </a:r>
                      <a:endParaRPr lang="hr-HR" sz="1300" b="0" i="0" u="none" strike="noStrike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>
                          <a:effectLst/>
                        </a:rPr>
                        <a:t>151.3</a:t>
                      </a:r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u="none" strike="noStrike">
                          <a:effectLst/>
                        </a:rPr>
                        <a:t>1.30</a:t>
                      </a:r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176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000" u="none" strike="noStrike">
                          <a:effectLst/>
                        </a:rPr>
                        <a:t>184.7</a:t>
                      </a:r>
                      <a:endParaRPr lang="is-IS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>
                          <a:effectLst/>
                        </a:rPr>
                        <a:t>161.7</a:t>
                      </a:r>
                      <a:endParaRPr lang="nb-NO" sz="1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000" u="none" strike="noStrike" dirty="0">
                          <a:effectLst/>
                        </a:rPr>
                        <a:t>1.14</a:t>
                      </a:r>
                      <a:endParaRPr lang="nb-N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818173"/>
              </p:ext>
            </p:extLst>
          </p:nvPr>
        </p:nvGraphicFramePr>
        <p:xfrm>
          <a:off x="356891" y="1127078"/>
          <a:ext cx="4521200" cy="1625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5956"/>
                <a:gridCol w="2465244"/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ANSYS FEA SP5 Benchmark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/>
                </a:tc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Cores</a:t>
                      </a:r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2015 CUBE Intel® Xeon® e5-2667V3</a:t>
                      </a:r>
                      <a:endParaRPr lang="pt-BR" sz="1100" b="1" i="0" u="none" strike="noStrike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100" u="none" strike="noStrike">
                          <a:effectLst/>
                        </a:rPr>
                        <a:t>398.1</a:t>
                      </a:r>
                      <a:endParaRPr lang="uk-UA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u="none" strike="noStrike">
                          <a:effectLst/>
                        </a:rPr>
                        <a:t>24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241.2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89.3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u="none" strike="noStrike">
                          <a:effectLst/>
                        </a:rPr>
                        <a:t>63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100" u="none" strike="noStrike">
                          <a:effectLst/>
                        </a:rPr>
                        <a:t>86.3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u="none" strike="noStrike">
                          <a:effectLst/>
                        </a:rPr>
                        <a:t>72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u="none" strike="noStrike">
                          <a:effectLst/>
                        </a:rPr>
                        <a:t>128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100" u="none" strike="noStrike" dirty="0">
                          <a:effectLst/>
                        </a:rPr>
                        <a:t>68</a:t>
                      </a:r>
                      <a:endParaRPr lang="is-I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3" r="14627" b="2824"/>
          <a:stretch/>
        </p:blipFill>
        <p:spPr>
          <a:xfrm>
            <a:off x="5811864" y="784266"/>
            <a:ext cx="1720313" cy="293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950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Benchmarks – MPI </a:t>
            </a:r>
            <a:r>
              <a:rPr lang="en-US" dirty="0" err="1" smtClean="0">
                <a:solidFill>
                  <a:schemeClr val="tx1"/>
                </a:solidFill>
              </a:rPr>
              <a:t>throwdown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155161"/>
              </p:ext>
            </p:extLst>
          </p:nvPr>
        </p:nvGraphicFramePr>
        <p:xfrm>
          <a:off x="190500" y="685800"/>
          <a:ext cx="8763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325311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Benchmarks Data - CFD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703317"/>
              </p:ext>
            </p:extLst>
          </p:nvPr>
        </p:nvGraphicFramePr>
        <p:xfrm>
          <a:off x="190500" y="685800"/>
          <a:ext cx="8763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117984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49" y="609600"/>
            <a:ext cx="5196038" cy="5281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Benchmarks Data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621" y="1219200"/>
            <a:ext cx="291382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ANSYS .out files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Compute Bound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I/O Bound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ANSYS Benchmarks Test Runs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Determine amount of cores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Run at least 50 iterations</a:t>
            </a:r>
          </a:p>
          <a:p>
            <a:pPr marL="0" lvl="1"/>
            <a:r>
              <a:rPr lang="en-US" sz="1400" b="0" dirty="0"/>
              <a:t>	</a:t>
            </a:r>
            <a:endParaRPr lang="en-US" sz="1400" b="0" dirty="0" smtClean="0"/>
          </a:p>
          <a:p>
            <a:pPr marL="0" lvl="1"/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13689182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Optimize Ideals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695" y="905773"/>
            <a:ext cx="851427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1800" b="0" dirty="0"/>
              <a:t>Optimize your hardware for what you </a:t>
            </a:r>
            <a:r>
              <a:rPr lang="en-US" sz="1800" b="0" dirty="0" smtClean="0"/>
              <a:t>do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en-US" sz="1800" b="0" dirty="0" smtClean="0"/>
          </a:p>
          <a:p>
            <a:pPr marL="0" lvl="2"/>
            <a:r>
              <a:rPr lang="en-US" sz="1800" b="0" dirty="0"/>
              <a:t>	</a:t>
            </a:r>
            <a:r>
              <a:rPr lang="en-US" sz="1800" b="0" dirty="0" smtClean="0"/>
              <a:t>- </a:t>
            </a:r>
            <a:r>
              <a:rPr lang="en-US" sz="1800" b="0" dirty="0"/>
              <a:t>Run the correct benchmarks that fit your field of </a:t>
            </a:r>
            <a:r>
              <a:rPr lang="en-US" sz="1800" b="0" dirty="0" smtClean="0"/>
              <a:t>expertise</a:t>
            </a:r>
          </a:p>
          <a:p>
            <a:pPr marL="0" lvl="2"/>
            <a:endParaRPr lang="en-US" sz="1800" b="0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en-US" sz="1800" b="0" dirty="0" smtClean="0"/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Don’t </a:t>
            </a:r>
            <a:r>
              <a:rPr lang="en-US" sz="1800" b="0" dirty="0"/>
              <a:t>let fear drive your hardware, let speed drive </a:t>
            </a:r>
            <a:r>
              <a:rPr lang="en-US" sz="1800" b="0" dirty="0" smtClean="0"/>
              <a:t>it</a:t>
            </a:r>
          </a:p>
          <a:p>
            <a:pPr marL="0" lvl="2"/>
            <a:endParaRPr lang="en-US" sz="1800" b="0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800" b="0" dirty="0" smtClean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800" b="0" dirty="0" smtClean="0"/>
              <a:t>Check </a:t>
            </a:r>
            <a:r>
              <a:rPr lang="en-US" sz="1800" b="0" dirty="0"/>
              <a:t>with experts to make sure you have the Software configured </a:t>
            </a:r>
            <a:r>
              <a:rPr lang="en-US" sz="1800" b="0" dirty="0" smtClean="0"/>
              <a:t>correctly</a:t>
            </a:r>
          </a:p>
          <a:p>
            <a:pPr marL="0" lvl="2"/>
            <a:r>
              <a:rPr lang="en-US" sz="1800" b="0" dirty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ANSYS software reseller or community</a:t>
            </a:r>
          </a:p>
          <a:p>
            <a:pPr marL="0" lvl="2"/>
            <a:r>
              <a:rPr lang="en-US" sz="1800" b="0" dirty="0"/>
              <a:t>	</a:t>
            </a:r>
            <a:r>
              <a:rPr lang="en-US" sz="1600" b="0" dirty="0" smtClean="0"/>
              <a:t>   1. </a:t>
            </a:r>
            <a:r>
              <a:rPr lang="en-US" sz="1600" b="0" u="sng" dirty="0">
                <a:hlinkClick r:id="rId3"/>
              </a:rPr>
              <a:t>www.xansys.org</a:t>
            </a:r>
            <a:endParaRPr lang="en-US" sz="1600" b="0" dirty="0"/>
          </a:p>
          <a:p>
            <a:pPr marL="0" lvl="2"/>
            <a:r>
              <a:rPr lang="en-US" sz="1600" b="0" dirty="0" smtClean="0"/>
              <a:t>	   2. </a:t>
            </a:r>
            <a:r>
              <a:rPr lang="en-US" sz="1600" b="0" u="sng" dirty="0" smtClean="0">
                <a:hlinkClick r:id="rId4"/>
              </a:rPr>
              <a:t>http</a:t>
            </a:r>
            <a:r>
              <a:rPr lang="en-US" sz="1600" b="0" u="sng" dirty="0">
                <a:hlinkClick r:id="rId4"/>
              </a:rPr>
              <a:t>://www.ansys-blog.com/</a:t>
            </a:r>
            <a:endParaRPr lang="en-US" sz="1600" b="0" dirty="0"/>
          </a:p>
          <a:p>
            <a:pPr marL="0" lvl="2"/>
            <a:r>
              <a:rPr lang="en-US" sz="1600" b="0" dirty="0" smtClean="0"/>
              <a:t>	   3. </a:t>
            </a:r>
            <a:r>
              <a:rPr lang="en-US" sz="1600" b="0" u="sng" dirty="0" smtClean="0">
                <a:hlinkClick r:id="rId5"/>
              </a:rPr>
              <a:t>www.padtinc.com/blog</a:t>
            </a:r>
            <a:endParaRPr lang="en-US" sz="1600" b="0" dirty="0"/>
          </a:p>
          <a:p>
            <a:pPr marL="0" lvl="2"/>
            <a:endParaRPr lang="en-US" sz="1800" b="0" dirty="0"/>
          </a:p>
          <a:p>
            <a:pPr marL="0" lvl="2"/>
            <a:endParaRPr lang="en-US" sz="1600" dirty="0"/>
          </a:p>
          <a:p>
            <a:pPr marL="0" lvl="2"/>
            <a:endParaRPr lang="en-US" sz="1600" dirty="0" smtClean="0"/>
          </a:p>
          <a:p>
            <a:pPr marL="0" lvl="2"/>
            <a:r>
              <a:rPr lang="en-US" sz="1600" dirty="0"/>
              <a:t>	</a:t>
            </a:r>
            <a:r>
              <a:rPr lang="en-US" sz="1600" dirty="0" smtClean="0"/>
              <a:t>	</a:t>
            </a:r>
            <a:endParaRPr lang="en-US" sz="1600" dirty="0"/>
          </a:p>
          <a:p>
            <a:pPr marL="0" lvl="2"/>
            <a:endParaRPr lang="en-US" sz="1600" b="0" dirty="0"/>
          </a:p>
          <a:p>
            <a:pPr marL="0" lvl="2"/>
            <a:endParaRPr lang="en-US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41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1400" y="609600"/>
            <a:ext cx="40386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Company Overview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1060915"/>
            <a:ext cx="6553200" cy="1600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 smtClean="0">
                <a:solidFill>
                  <a:schemeClr val="tx1"/>
                </a:solidFill>
              </a:rPr>
              <a:t>Phoenix Analysis &amp;</a:t>
            </a:r>
          </a:p>
          <a:p>
            <a:pPr eaLnBrk="1" hangingPunct="1">
              <a:defRPr/>
            </a:pPr>
            <a:r>
              <a:rPr lang="en-US" sz="4400" b="1" dirty="0" smtClean="0">
                <a:solidFill>
                  <a:schemeClr val="tx1"/>
                </a:solidFill>
              </a:rPr>
              <a:t>Design Technologies</a:t>
            </a:r>
          </a:p>
        </p:txBody>
      </p:sp>
      <p:pic>
        <p:nvPicPr>
          <p:cNvPr id="6146" name="Picture 2" descr="Simulation and Sa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64" y="2883829"/>
            <a:ext cx="1695450" cy="1162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oduct Develop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905249"/>
            <a:ext cx="1695450" cy="1162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apid Prototyp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41033"/>
            <a:ext cx="1695450" cy="1162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4" y="2635775"/>
            <a:ext cx="3590855" cy="999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4" y="4148089"/>
            <a:ext cx="5780605" cy="183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Next Steps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936" y="897147"/>
            <a:ext cx="86968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Next s</a:t>
            </a:r>
            <a:r>
              <a:rPr lang="en-US" sz="2000" dirty="0" smtClean="0"/>
              <a:t>teps </a:t>
            </a:r>
            <a:r>
              <a:rPr lang="en-US" sz="2000" dirty="0"/>
              <a:t>if </a:t>
            </a:r>
            <a:r>
              <a:rPr lang="en-US" sz="2000" dirty="0" smtClean="0"/>
              <a:t>you HAVE </a:t>
            </a:r>
            <a:r>
              <a:rPr lang="en-US" sz="2000" dirty="0"/>
              <a:t>c</a:t>
            </a:r>
            <a:r>
              <a:rPr lang="en-US" sz="2000" dirty="0" smtClean="0"/>
              <a:t>ompute hardware:</a:t>
            </a:r>
          </a:p>
          <a:p>
            <a:pPr marL="0" lvl="1"/>
            <a:endParaRPr lang="en-US" sz="2000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Review your hardware, software, and configuration every six </a:t>
            </a:r>
            <a:r>
              <a:rPr lang="en-US" sz="1800" b="0" dirty="0" smtClean="0"/>
              <a:t>months</a:t>
            </a:r>
          </a:p>
          <a:p>
            <a:pPr marL="0" lvl="1"/>
            <a:r>
              <a:rPr lang="en-US" sz="1800" b="0" dirty="0"/>
              <a:t>	</a:t>
            </a:r>
            <a:r>
              <a:rPr lang="en-US" sz="1800" b="0" dirty="0" smtClean="0"/>
              <a:t>- Compute Bound?</a:t>
            </a:r>
          </a:p>
          <a:p>
            <a:pPr marL="0" lvl="1"/>
            <a:r>
              <a:rPr lang="en-US" sz="1800" b="0" dirty="0"/>
              <a:t>	</a:t>
            </a:r>
            <a:r>
              <a:rPr lang="en-US" sz="1800" b="0" dirty="0" smtClean="0"/>
              <a:t>- I/O Bound?</a:t>
            </a:r>
          </a:p>
          <a:p>
            <a:pPr marL="0" lvl="1"/>
            <a:endParaRPr lang="en-US" sz="18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Upgrade or reconfigure to get greater </a:t>
            </a:r>
            <a:r>
              <a:rPr lang="en-US" sz="1800" b="0" dirty="0" smtClean="0"/>
              <a:t>value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18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Add capacity and/or </a:t>
            </a:r>
            <a:r>
              <a:rPr lang="en-US" sz="1800" b="0" dirty="0" smtClean="0"/>
              <a:t>speed</a:t>
            </a:r>
          </a:p>
          <a:p>
            <a:pPr marL="0" lvl="1"/>
            <a:r>
              <a:rPr lang="en-US" sz="1600" b="0" dirty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If memory bound, RAM, RAM, RAM</a:t>
            </a:r>
          </a:p>
          <a:p>
            <a:pPr marL="0" lvl="1"/>
            <a:r>
              <a:rPr lang="en-US" sz="1600" b="0" dirty="0" smtClean="0"/>
              <a:t>		</a:t>
            </a:r>
            <a:r>
              <a:rPr lang="en-US" sz="1400" b="0" dirty="0" smtClean="0"/>
              <a:t>1. </a:t>
            </a:r>
            <a:r>
              <a:rPr lang="en-US" sz="1400" b="0" dirty="0"/>
              <a:t>Order of magnitude speedup</a:t>
            </a:r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CPU upgrade </a:t>
            </a:r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GPU/Accelerators</a:t>
            </a:r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Buy more ANSYS HPC tasks licenses!</a:t>
            </a:r>
          </a:p>
          <a:p>
            <a:pPr marL="0" lvl="1"/>
            <a:r>
              <a:rPr lang="en-US" sz="1600" b="0" dirty="0" smtClean="0"/>
              <a:t>	- Disk space </a:t>
            </a:r>
            <a:r>
              <a:rPr lang="en-US" sz="1600" b="0" dirty="0"/>
              <a:t>is cheap, spending time dealing with files is </a:t>
            </a:r>
            <a:r>
              <a:rPr lang="en-US" sz="1600" b="0" dirty="0" smtClean="0"/>
              <a:t>not</a:t>
            </a:r>
          </a:p>
          <a:p>
            <a:pPr marL="0" lvl="1"/>
            <a:endParaRPr lang="en-US" sz="16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Have an outside party do an evaluation and make recommendations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4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Next Steps (cont.)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947" y="897147"/>
            <a:ext cx="834174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/>
              <a:t>Next </a:t>
            </a:r>
            <a:r>
              <a:rPr lang="en-US" sz="2000" dirty="0" smtClean="0"/>
              <a:t>steps </a:t>
            </a:r>
            <a:r>
              <a:rPr lang="en-US" sz="2000" dirty="0"/>
              <a:t>if you </a:t>
            </a:r>
            <a:r>
              <a:rPr lang="en-US" sz="2000" dirty="0" smtClean="0"/>
              <a:t>NEED </a:t>
            </a:r>
            <a:r>
              <a:rPr lang="en-US" sz="2000" dirty="0"/>
              <a:t>c</a:t>
            </a:r>
            <a:r>
              <a:rPr lang="en-US" sz="2000" dirty="0" smtClean="0"/>
              <a:t>ompute hardware:</a:t>
            </a:r>
          </a:p>
          <a:p>
            <a:pPr marL="0" lvl="1"/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Gather a group of benchmark </a:t>
            </a:r>
            <a:r>
              <a:rPr lang="en-US" sz="1800" b="0" dirty="0" smtClean="0"/>
              <a:t>cases</a:t>
            </a:r>
          </a:p>
          <a:p>
            <a:pPr marL="0" lvl="1"/>
            <a:endParaRPr lang="en-US" sz="18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Measure your current performance (for ROI calculations</a:t>
            </a:r>
            <a:r>
              <a:rPr lang="en-US" sz="1800" b="0" dirty="0" smtClean="0"/>
              <a:t>)</a:t>
            </a:r>
          </a:p>
          <a:p>
            <a:pPr marL="0" lvl="1"/>
            <a:endParaRPr lang="en-US" sz="18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Buy for speed, not </a:t>
            </a:r>
            <a:r>
              <a:rPr lang="en-US" sz="1800" b="0" dirty="0" smtClean="0"/>
              <a:t>fear</a:t>
            </a:r>
          </a:p>
          <a:p>
            <a:pPr marL="0" lvl="1"/>
            <a:endParaRPr lang="en-US" sz="18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Remember that Simulation is </a:t>
            </a:r>
            <a:r>
              <a:rPr lang="en-US" sz="1800" b="0" dirty="0" smtClean="0"/>
              <a:t>Different</a:t>
            </a:r>
          </a:p>
          <a:p>
            <a:pPr marL="0" lvl="1"/>
            <a:endParaRPr lang="en-US" sz="1800" b="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1800" b="0" dirty="0"/>
              <a:t>Does your hardware &amp; software vender truly understand numerical simulation?</a:t>
            </a:r>
          </a:p>
          <a:p>
            <a:pPr marL="0" lvl="1"/>
            <a:r>
              <a:rPr lang="en-US" dirty="0" smtClean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Get multiple quotes</a:t>
            </a:r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Ask your ANSYS software reseller for tips</a:t>
            </a:r>
          </a:p>
          <a:p>
            <a:pPr marL="0" lvl="1"/>
            <a:r>
              <a:rPr lang="en-US" sz="1600" b="0" dirty="0" smtClean="0"/>
              <a:t>	- </a:t>
            </a:r>
            <a:r>
              <a:rPr lang="en-US" sz="1600" b="0" dirty="0"/>
              <a:t>Read the ANSYS manual</a:t>
            </a:r>
          </a:p>
          <a:p>
            <a:pPr marL="0" lvl="1"/>
            <a:r>
              <a:rPr lang="en-US" dirty="0" smtClean="0"/>
              <a:t>	</a:t>
            </a:r>
            <a:r>
              <a:rPr lang="en-US" sz="1050" dirty="0" smtClean="0"/>
              <a:t>	</a:t>
            </a:r>
            <a:r>
              <a:rPr lang="en-US" sz="1400" b="0" dirty="0" smtClean="0"/>
              <a:t>-- </a:t>
            </a:r>
            <a:r>
              <a:rPr lang="en-US" sz="1400" b="0" dirty="0"/>
              <a:t>How I learned how to expand my understanding of ANSYS</a:t>
            </a:r>
          </a:p>
          <a:p>
            <a:pPr marL="0" lvl="1"/>
            <a:r>
              <a:rPr lang="en-US" sz="1400" b="0" dirty="0" smtClean="0"/>
              <a:t>		-- </a:t>
            </a:r>
            <a:r>
              <a:rPr lang="en-US" sz="1400" b="0" dirty="0"/>
              <a:t>Distributed or parallel computing</a:t>
            </a:r>
          </a:p>
          <a:p>
            <a:pPr marL="0" lvl="1"/>
            <a:r>
              <a:rPr lang="en-US" sz="1400" b="0" dirty="0" smtClean="0"/>
              <a:t>		-- </a:t>
            </a:r>
            <a:r>
              <a:rPr lang="en-US" sz="1400" b="0" dirty="0"/>
              <a:t>Run the benchmarks</a:t>
            </a:r>
          </a:p>
          <a:p>
            <a:pPr marL="0"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67590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370" y="793630"/>
            <a:ext cx="436211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Got HPC?</a:t>
            </a:r>
            <a:endParaRPr lang="en-US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1800" b="0" dirty="0" smtClean="0"/>
              <a:t>Say </a:t>
            </a:r>
            <a:r>
              <a:rPr lang="en-US" sz="1800" b="0" dirty="0"/>
              <a:t>Yes to </a:t>
            </a:r>
            <a:r>
              <a:rPr lang="en-US" sz="1800" b="0" dirty="0" smtClean="0"/>
              <a:t>HPC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1800" b="0" dirty="0"/>
              <a:t>Does HPC matter</a:t>
            </a:r>
            <a:r>
              <a:rPr lang="en-US" sz="1800" b="0" dirty="0" smtClean="0"/>
              <a:t>?</a:t>
            </a:r>
            <a:endParaRPr lang="en-US" sz="1800" b="0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1800" b="0" dirty="0"/>
              <a:t>Does having the right tools to get the job done matter</a:t>
            </a:r>
            <a:r>
              <a:rPr lang="en-US" sz="1800" b="0" dirty="0" smtClean="0"/>
              <a:t>?</a:t>
            </a:r>
            <a:endParaRPr lang="en-US" sz="1800" b="0" dirty="0"/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1800" b="0" dirty="0"/>
              <a:t>Look at </a:t>
            </a:r>
            <a:r>
              <a:rPr lang="en-US" sz="1800" b="0" dirty="0" smtClean="0"/>
              <a:t>module approach </a:t>
            </a:r>
            <a:r>
              <a:rPr lang="en-US" sz="1800" b="0" dirty="0"/>
              <a:t>for </a:t>
            </a:r>
            <a:r>
              <a:rPr lang="en-US" sz="1800" b="0" dirty="0" smtClean="0"/>
              <a:t>upgrade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en-US" sz="1800" b="0" dirty="0" smtClean="0"/>
          </a:p>
          <a:p>
            <a:pPr marL="0" lvl="2"/>
            <a:r>
              <a:rPr lang="en-US" sz="1800" b="0" dirty="0"/>
              <a:t>	</a:t>
            </a:r>
            <a:r>
              <a:rPr lang="en-US" sz="1600" b="0" dirty="0" smtClean="0"/>
              <a:t>- </a:t>
            </a:r>
            <a:r>
              <a:rPr lang="en-US" sz="1600" b="0" dirty="0"/>
              <a:t>Understand your specific Engineering Simulation process &amp; </a:t>
            </a:r>
            <a:r>
              <a:rPr lang="en-US" sz="1600" b="0" dirty="0" smtClean="0"/>
              <a:t>environment</a:t>
            </a:r>
          </a:p>
          <a:p>
            <a:pPr marL="0" lvl="2"/>
            <a:endParaRPr lang="en-US" sz="1600" b="0" dirty="0"/>
          </a:p>
          <a:p>
            <a:pPr marL="0" lvl="2"/>
            <a:r>
              <a:rPr lang="en-US" sz="1600" b="0" dirty="0" smtClean="0"/>
              <a:t>	- </a:t>
            </a:r>
            <a:r>
              <a:rPr lang="en-US" sz="1600" b="0" dirty="0"/>
              <a:t>What does your company really need vs. what the HPC marketing is telling me </a:t>
            </a:r>
            <a:r>
              <a:rPr lang="en-US" sz="1600" b="0" dirty="0" smtClean="0"/>
              <a:t>		   that </a:t>
            </a:r>
            <a:r>
              <a:rPr lang="en-US" sz="1600" b="0" dirty="0"/>
              <a:t>I </a:t>
            </a:r>
            <a:r>
              <a:rPr lang="en-US" sz="1600" b="0" dirty="0" smtClean="0"/>
              <a:t>need</a:t>
            </a:r>
          </a:p>
          <a:p>
            <a:pPr marL="0" lvl="2"/>
            <a:endParaRPr lang="en-US" sz="1600" b="0" dirty="0"/>
          </a:p>
          <a:p>
            <a:pPr marL="0" lvl="2"/>
            <a:r>
              <a:rPr lang="en-US" sz="1600" b="0" dirty="0" smtClean="0"/>
              <a:t>	- </a:t>
            </a:r>
            <a:r>
              <a:rPr lang="en-US" sz="1600" b="0" dirty="0"/>
              <a:t>Workstation, server, department cluster, company cluster</a:t>
            </a:r>
          </a:p>
          <a:p>
            <a:pPr marL="0" lvl="2"/>
            <a:endParaRPr lang="en-US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2336" y="1438101"/>
            <a:ext cx="5155769" cy="386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70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CC99"/>
          </a:solidFill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0" y="609600"/>
            <a:ext cx="1598021" cy="142369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41" y="786136"/>
            <a:ext cx="3549517" cy="34799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1867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tx1"/>
                </a:solidFill>
              </a:rPr>
              <a:t>“We Make Innovation Work”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idx="1"/>
          </p:nvPr>
        </p:nvSpPr>
        <p:spPr>
          <a:xfrm>
            <a:off x="198738" y="484200"/>
            <a:ext cx="8763000" cy="5486400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chemeClr val="tx1"/>
                </a:solidFill>
              </a:rPr>
              <a:t>PADT is an Engineering Services Company</a:t>
            </a:r>
          </a:p>
          <a:p>
            <a:pPr lvl="1" eaLnBrk="1" hangingPunct="1"/>
            <a:r>
              <a:rPr lang="en-US" i="1" dirty="0" smtClean="0">
                <a:solidFill>
                  <a:schemeClr val="tx1"/>
                </a:solidFill>
              </a:rPr>
              <a:t>Mechanical Engineering Products and Services</a:t>
            </a:r>
          </a:p>
          <a:p>
            <a:pPr lvl="1" eaLnBrk="1" hangingPunct="1"/>
            <a:r>
              <a:rPr lang="en-US" i="1" dirty="0" smtClean="0">
                <a:solidFill>
                  <a:schemeClr val="tx1"/>
                </a:solidFill>
              </a:rPr>
              <a:t>21 years of growth and happy customers</a:t>
            </a:r>
          </a:p>
          <a:p>
            <a:pPr lvl="1" eaLnBrk="1" hangingPunct="1"/>
            <a:r>
              <a:rPr lang="en-US" i="1" dirty="0" smtClean="0">
                <a:solidFill>
                  <a:schemeClr val="tx1"/>
                </a:solidFill>
              </a:rPr>
              <a:t>Any Industry, World Wide</a:t>
            </a:r>
          </a:p>
          <a:p>
            <a:pPr lvl="1" eaLnBrk="1" hangingPunct="1"/>
            <a:r>
              <a:rPr lang="en-US" i="1" dirty="0" smtClean="0">
                <a:solidFill>
                  <a:schemeClr val="tx1"/>
                </a:solidFill>
              </a:rPr>
              <a:t>Small to Large Companies</a:t>
            </a:r>
          </a:p>
          <a:p>
            <a:pPr lvl="1" eaLnBrk="1" hangingPunct="1"/>
            <a:r>
              <a:rPr lang="en-US" i="1" dirty="0" smtClean="0">
                <a:solidFill>
                  <a:schemeClr val="tx1"/>
                </a:solidFill>
              </a:rPr>
              <a:t>HQ in Tempe, Arizona</a:t>
            </a:r>
          </a:p>
          <a:p>
            <a:pPr lvl="1" eaLnBrk="1" hangingPunct="1"/>
            <a:r>
              <a:rPr lang="en-US" i="1" dirty="0" smtClean="0">
                <a:solidFill>
                  <a:schemeClr val="tx1"/>
                </a:solidFill>
              </a:rPr>
              <a:t>Offices in</a:t>
            </a:r>
          </a:p>
          <a:p>
            <a:pPr lvl="2" eaLnBrk="1" hangingPunct="1"/>
            <a:r>
              <a:rPr lang="en-US" i="1" dirty="0" smtClean="0">
                <a:solidFill>
                  <a:schemeClr val="tx1"/>
                </a:solidFill>
              </a:rPr>
              <a:t>Torrance, CA</a:t>
            </a:r>
          </a:p>
          <a:p>
            <a:pPr lvl="2" eaLnBrk="1" hangingPunct="1"/>
            <a:r>
              <a:rPr lang="en-US" i="1" dirty="0" smtClean="0">
                <a:solidFill>
                  <a:schemeClr val="tx1"/>
                </a:solidFill>
              </a:rPr>
              <a:t>Littleton, CO</a:t>
            </a:r>
          </a:p>
          <a:p>
            <a:pPr lvl="2" eaLnBrk="1" hangingPunct="1"/>
            <a:r>
              <a:rPr lang="en-US" i="1" dirty="0" smtClean="0">
                <a:solidFill>
                  <a:schemeClr val="tx1"/>
                </a:solidFill>
              </a:rPr>
              <a:t>Albuquerque, NM </a:t>
            </a:r>
          </a:p>
          <a:p>
            <a:pPr lvl="2" eaLnBrk="1" hangingPunct="1"/>
            <a:r>
              <a:rPr lang="en-US" i="1" dirty="0" smtClean="0">
                <a:solidFill>
                  <a:schemeClr val="tx1"/>
                </a:solidFill>
              </a:rPr>
              <a:t>Murray, UT </a:t>
            </a:r>
          </a:p>
          <a:p>
            <a:pPr lvl="2" eaLnBrk="1" hangingPunct="1"/>
            <a:r>
              <a:rPr lang="en-US" i="1" dirty="0" smtClean="0">
                <a:solidFill>
                  <a:schemeClr val="tx1"/>
                </a:solidFill>
              </a:rPr>
              <a:t>CEI in Phoenix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Reseller for: ANSYS, Stratasys, Flownex, </a:t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Geomagic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Our own Products: CUBE Simulation Computers</a:t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and SCA 3D Printed Part Cleaners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14724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999" y="3393865"/>
            <a:ext cx="746522" cy="154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6" name="Picture 6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453" y="2214675"/>
            <a:ext cx="9715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7" name="Picture 7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0782" y="692486"/>
            <a:ext cx="1227218" cy="99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8" name="Picture 8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030" y="3608784"/>
            <a:ext cx="942975" cy="93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9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0101" y="2195189"/>
            <a:ext cx="1059098" cy="7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697" y="6534568"/>
            <a:ext cx="5427389" cy="242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083" y="692486"/>
            <a:ext cx="1083516" cy="10835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76831" y="6165236"/>
            <a:ext cx="232621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 smtClean="0">
                <a:ln w="3175">
                  <a:solidFill>
                    <a:srgbClr val="808080">
                      <a:lumMod val="75000"/>
                    </a:srgb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Arial"/>
              </a:rPr>
              <a:t>www.PADTINC.com</a:t>
            </a:r>
            <a:endParaRPr lang="en-US" sz="1800" dirty="0">
              <a:ln w="3175">
                <a:solidFill>
                  <a:srgbClr val="808080">
                    <a:lumMod val="75000"/>
                  </a:srgbClr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95" y="4958612"/>
            <a:ext cx="1255553" cy="1042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43" y="4967454"/>
            <a:ext cx="1277677" cy="1059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277" y="4958612"/>
            <a:ext cx="1274437" cy="1057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13" y="4951040"/>
            <a:ext cx="1277677" cy="1057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97" y="4958612"/>
            <a:ext cx="1297385" cy="1077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4" y="4958612"/>
            <a:ext cx="1321033" cy="11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25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4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4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4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4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4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4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4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4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4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4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4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4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4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4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7687962" cy="51816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84 Experienced and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Motivated Employees</a:t>
            </a: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Education is Critical to Company Success</a:t>
            </a:r>
          </a:p>
          <a:p>
            <a:pPr eaLnBrk="1" hangingPunct="1"/>
            <a:endParaRPr lang="en-US" b="1" dirty="0" smtClean="0">
              <a:solidFill>
                <a:schemeClr val="tx1"/>
              </a:solidFill>
            </a:endParaRPr>
          </a:p>
          <a:p>
            <a:pPr eaLnBrk="1" hangingPunct="1"/>
            <a:endParaRPr lang="en-US" b="1" dirty="0" smtClean="0">
              <a:solidFill>
                <a:schemeClr val="tx1"/>
              </a:solidFill>
            </a:endParaRPr>
          </a:p>
          <a:p>
            <a:pPr eaLnBrk="1" hangingPunct="1"/>
            <a:endParaRPr lang="en-US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Industry Experience Plays more Significant Role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Diverse Disciplines</a:t>
            </a:r>
          </a:p>
          <a:p>
            <a:pPr lvl="1" eaLnBrk="1" hangingPunct="1"/>
            <a:r>
              <a:rPr lang="en-US" b="1" dirty="0" smtClean="0">
                <a:solidFill>
                  <a:schemeClr val="tx1"/>
                </a:solidFill>
              </a:rPr>
              <a:t>Mechanical, Electrical, Manufacturing Engineering</a:t>
            </a:r>
          </a:p>
          <a:p>
            <a:pPr lvl="1" eaLnBrk="1" hangingPunct="1"/>
            <a:r>
              <a:rPr lang="en-US" b="1" dirty="0" smtClean="0">
                <a:solidFill>
                  <a:schemeClr val="tx1"/>
                </a:solidFill>
              </a:rPr>
              <a:t>Technicians, Business Administration, IT</a:t>
            </a:r>
          </a:p>
          <a:p>
            <a:pPr lvl="1" eaLnBrk="1" hangingPunct="1"/>
            <a:r>
              <a:rPr lang="en-US" b="1" dirty="0" smtClean="0">
                <a:solidFill>
                  <a:schemeClr val="tx1"/>
                </a:solidFill>
              </a:rPr>
              <a:t>Sales Staff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64077" y="2133600"/>
            <a:ext cx="8251327" cy="803275"/>
            <a:chOff x="664073" y="2133600"/>
            <a:chExt cx="8251327" cy="803275"/>
          </a:xfrm>
        </p:grpSpPr>
        <p:grpSp>
          <p:nvGrpSpPr>
            <p:cNvPr id="53" name="Group 52"/>
            <p:cNvGrpSpPr/>
            <p:nvPr/>
          </p:nvGrpSpPr>
          <p:grpSpPr>
            <a:xfrm>
              <a:off x="664073" y="2590800"/>
              <a:ext cx="8251327" cy="346075"/>
              <a:chOff x="664073" y="2590800"/>
              <a:chExt cx="8251327" cy="346075"/>
            </a:xfrm>
          </p:grpSpPr>
          <p:pic>
            <p:nvPicPr>
              <p:cNvPr id="7177" name="Picture 9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8422" y="2590800"/>
                <a:ext cx="687388" cy="346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9990" y="2590800"/>
                <a:ext cx="687388" cy="346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9" name="Picture 11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7495" y="2590800"/>
                <a:ext cx="687388" cy="346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2" name="Picture 15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5000" y="2590800"/>
                <a:ext cx="687388" cy="346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664073" y="2592345"/>
                <a:ext cx="685800" cy="342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5" name="Picture 11"/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6717761" y="2592387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8" name="Picture 14"/>
              <p:cNvPicPr>
                <a:picLocks noChangeAspect="1" noChangeArrowheads="1"/>
              </p:cNvPicPr>
              <p:nvPr/>
            </p:nvPicPr>
            <p:blipFill>
              <a:blip r:embed="rId9" cstate="screen"/>
              <a:srcRect/>
              <a:stretch>
                <a:fillRect/>
              </a:stretch>
            </p:blipFill>
            <p:spPr bwMode="auto">
              <a:xfrm>
                <a:off x="7473678" y="2592387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9" name="Picture 15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5961844" y="2592387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1" name="Picture 17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5205927" y="2592345"/>
                <a:ext cx="685800" cy="3429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3" name="Picture 19"/>
              <p:cNvPicPr>
                <a:picLocks noChangeAspect="1" noChangeArrowheads="1"/>
              </p:cNvPicPr>
              <p:nvPr/>
            </p:nvPicPr>
            <p:blipFill>
              <a:blip r:embed="rId12" cstate="screen"/>
              <a:srcRect/>
              <a:stretch>
                <a:fillRect/>
              </a:stretch>
            </p:blipFill>
            <p:spPr bwMode="auto">
              <a:xfrm>
                <a:off x="8229600" y="2592387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5" name="Picture 21"/>
              <p:cNvPicPr>
                <a:picLocks noChangeAspect="1" noChangeArrowheads="1"/>
              </p:cNvPicPr>
              <p:nvPr/>
            </p:nvPicPr>
            <p:blipFill>
              <a:blip r:embed="rId13" cstate="screen"/>
              <a:srcRect/>
              <a:stretch>
                <a:fillRect/>
              </a:stretch>
            </p:blipFill>
            <p:spPr bwMode="auto">
              <a:xfrm>
                <a:off x="3692505" y="2590800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2" name="Group 51"/>
            <p:cNvGrpSpPr/>
            <p:nvPr/>
          </p:nvGrpSpPr>
          <p:grpSpPr>
            <a:xfrm>
              <a:off x="664073" y="2133600"/>
              <a:ext cx="8251327" cy="346075"/>
              <a:chOff x="664073" y="2133600"/>
              <a:chExt cx="8251327" cy="346075"/>
            </a:xfrm>
          </p:grpSpPr>
          <p:pic>
            <p:nvPicPr>
              <p:cNvPr id="7175" name="Picture 6"/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9306" y="2133600"/>
                <a:ext cx="687388" cy="346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1" name="Picture 14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073" y="2133600"/>
                <a:ext cx="687388" cy="346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16" cstate="screen"/>
              <a:srcRect/>
              <a:stretch>
                <a:fillRect/>
              </a:stretch>
            </p:blipFill>
            <p:spPr bwMode="auto">
              <a:xfrm>
                <a:off x="8229600" y="2133600"/>
                <a:ext cx="685800" cy="342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17" cstate="screen"/>
              <a:srcRect/>
              <a:stretch>
                <a:fillRect/>
              </a:stretch>
            </p:blipFill>
            <p:spPr bwMode="auto">
              <a:xfrm>
                <a:off x="1421896" y="2133600"/>
                <a:ext cx="685800" cy="344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18" cstate="screen"/>
              <a:srcRect/>
              <a:stretch>
                <a:fillRect/>
              </a:stretch>
            </p:blipFill>
            <p:spPr bwMode="auto">
              <a:xfrm>
                <a:off x="2178131" y="2133600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19" cstate="screen"/>
              <a:srcRect/>
              <a:stretch>
                <a:fillRect/>
              </a:stretch>
            </p:blipFill>
            <p:spPr bwMode="auto">
              <a:xfrm>
                <a:off x="4446836" y="2133600"/>
                <a:ext cx="685800" cy="342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4" name="Picture 10"/>
              <p:cNvPicPr>
                <a:picLocks noChangeAspect="1" noChangeArrowheads="1"/>
              </p:cNvPicPr>
              <p:nvPr/>
            </p:nvPicPr>
            <p:blipFill>
              <a:blip r:embed="rId20" cstate="screen"/>
              <a:srcRect/>
              <a:stretch>
                <a:fillRect/>
              </a:stretch>
            </p:blipFill>
            <p:spPr bwMode="auto">
              <a:xfrm>
                <a:off x="6717129" y="2133600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7" name="Picture 13"/>
              <p:cNvPicPr>
                <a:picLocks noChangeAspect="1" noChangeArrowheads="1"/>
              </p:cNvPicPr>
              <p:nvPr/>
            </p:nvPicPr>
            <p:blipFill>
              <a:blip r:embed="rId21" cstate="screen"/>
              <a:srcRect/>
              <a:stretch>
                <a:fillRect/>
              </a:stretch>
            </p:blipFill>
            <p:spPr bwMode="auto">
              <a:xfrm>
                <a:off x="3690601" y="2133600"/>
                <a:ext cx="685800" cy="3420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0" name="Picture 16"/>
              <p:cNvPicPr>
                <a:picLocks noChangeAspect="1" noChangeArrowheads="1"/>
              </p:cNvPicPr>
              <p:nvPr/>
            </p:nvPicPr>
            <p:blipFill>
              <a:blip r:embed="rId22" cstate="screen"/>
              <a:srcRect/>
              <a:stretch>
                <a:fillRect/>
              </a:stretch>
            </p:blipFill>
            <p:spPr bwMode="auto">
              <a:xfrm>
                <a:off x="2934366" y="2133600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4" name="Picture 20"/>
              <p:cNvPicPr>
                <a:picLocks noChangeAspect="1" noChangeArrowheads="1"/>
              </p:cNvPicPr>
              <p:nvPr/>
            </p:nvPicPr>
            <p:blipFill>
              <a:blip r:embed="rId23" cstate="screen"/>
              <a:srcRect/>
              <a:stretch>
                <a:fillRect/>
              </a:stretch>
            </p:blipFill>
            <p:spPr bwMode="auto">
              <a:xfrm>
                <a:off x="7473364" y="2133600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6" name="Picture 22"/>
              <p:cNvPicPr>
                <a:picLocks noChangeAspect="1" noChangeArrowheads="1"/>
              </p:cNvPicPr>
              <p:nvPr/>
            </p:nvPicPr>
            <p:blipFill>
              <a:blip r:embed="rId24" cstate="screen"/>
              <a:srcRect/>
              <a:stretch>
                <a:fillRect/>
              </a:stretch>
            </p:blipFill>
            <p:spPr bwMode="auto">
              <a:xfrm>
                <a:off x="5203071" y="2133600"/>
                <a:ext cx="68580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685800" y="3810000"/>
            <a:ext cx="8238744" cy="762000"/>
            <a:chOff x="685800" y="3352800"/>
            <a:chExt cx="8238744" cy="762000"/>
          </a:xfrm>
        </p:grpSpPr>
        <p:pic>
          <p:nvPicPr>
            <p:cNvPr id="7184" name="Picture 17"/>
            <p:cNvPicPr>
              <a:picLocks noChangeAspect="1" noChangeArrowheads="1"/>
            </p:cNvPicPr>
            <p:nvPr/>
          </p:nvPicPr>
          <p:blipFill>
            <a:blip r:embed="rId25" cstate="screen"/>
            <a:srcRect/>
            <a:stretch>
              <a:fillRect/>
            </a:stretch>
          </p:blipFill>
          <p:spPr bwMode="auto">
            <a:xfrm>
              <a:off x="7390474" y="3352800"/>
              <a:ext cx="695325" cy="34766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7185" name="Picture 18"/>
            <p:cNvPicPr>
              <a:picLocks noChangeAspect="1" noChangeArrowheads="1"/>
            </p:cNvPicPr>
            <p:nvPr/>
          </p:nvPicPr>
          <p:blipFill>
            <a:blip r:embed="rId26" cstate="screen"/>
            <a:srcRect/>
            <a:stretch>
              <a:fillRect/>
            </a:stretch>
          </p:blipFill>
          <p:spPr bwMode="auto">
            <a:xfrm>
              <a:off x="6551350" y="3352800"/>
              <a:ext cx="695325" cy="34766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7186" name="Picture 19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767137"/>
              <a:ext cx="695325" cy="34766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7187" name="Picture 20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3102" y="3352800"/>
              <a:ext cx="695325" cy="34766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7188" name="Picture 21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185" y="3767137"/>
              <a:ext cx="695325" cy="34766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7189" name="Picture 22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543" y="3352800"/>
              <a:ext cx="695325" cy="34766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7190" name="Picture 23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978" y="3352800"/>
              <a:ext cx="695325" cy="347663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7191" name="Picture 24"/>
            <p:cNvPicPr>
              <a:picLocks noChangeAspect="1" noChangeArrowheads="1"/>
            </p:cNvPicPr>
            <p:nvPr/>
          </p:nvPicPr>
          <p:blipFill>
            <a:blip r:embed="rId32" cstate="screen"/>
            <a:srcRect/>
            <a:stretch>
              <a:fillRect/>
            </a:stretch>
          </p:blipFill>
          <p:spPr bwMode="auto">
            <a:xfrm>
              <a:off x="3194854" y="3352800"/>
              <a:ext cx="695325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2" name="Picture 25"/>
            <p:cNvPicPr>
              <a:picLocks noChangeAspect="1" noChangeArrowheads="1"/>
            </p:cNvPicPr>
            <p:nvPr/>
          </p:nvPicPr>
          <p:blipFill>
            <a:blip r:embed="rId33" cstate="screen"/>
            <a:srcRect/>
            <a:stretch>
              <a:fillRect/>
            </a:stretch>
          </p:blipFill>
          <p:spPr bwMode="auto">
            <a:xfrm>
              <a:off x="5712226" y="3352800"/>
              <a:ext cx="695325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3" name="Picture 27"/>
            <p:cNvPicPr>
              <a:picLocks noChangeAspect="1" noChangeArrowheads="1"/>
            </p:cNvPicPr>
            <p:nvPr/>
          </p:nvPicPr>
          <p:blipFill>
            <a:blip r:embed="rId34" cstate="screen"/>
            <a:srcRect/>
            <a:stretch>
              <a:fillRect/>
            </a:stretch>
          </p:blipFill>
          <p:spPr bwMode="auto">
            <a:xfrm>
              <a:off x="1525270" y="3767137"/>
              <a:ext cx="695325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5" cstate="screen"/>
            <a:srcRect/>
            <a:stretch>
              <a:fillRect/>
            </a:stretch>
          </p:blipFill>
          <p:spPr bwMode="auto">
            <a:xfrm>
              <a:off x="685800" y="3352800"/>
              <a:ext cx="694944" cy="347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6" cstate="screen"/>
            <a:srcRect/>
            <a:stretch>
              <a:fillRect/>
            </a:stretch>
          </p:blipFill>
          <p:spPr bwMode="auto">
            <a:xfrm>
              <a:off x="4042918" y="3767137"/>
              <a:ext cx="694944" cy="347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7" cstate="screen"/>
            <a:srcRect/>
            <a:stretch>
              <a:fillRect/>
            </a:stretch>
          </p:blipFill>
          <p:spPr bwMode="auto">
            <a:xfrm>
              <a:off x="4882007" y="3767137"/>
              <a:ext cx="694944" cy="347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8" cstate="screen"/>
            <a:srcRect/>
            <a:stretch>
              <a:fillRect/>
            </a:stretch>
          </p:blipFill>
          <p:spPr bwMode="auto">
            <a:xfrm>
              <a:off x="3203829" y="3767137"/>
              <a:ext cx="694944" cy="347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9" cstate="screen"/>
            <a:srcRect/>
            <a:stretch>
              <a:fillRect/>
            </a:stretch>
          </p:blipFill>
          <p:spPr bwMode="auto">
            <a:xfrm>
              <a:off x="8229600" y="3352800"/>
              <a:ext cx="694944" cy="347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40" cstate="screen"/>
            <a:srcRect/>
            <a:stretch>
              <a:fillRect/>
            </a:stretch>
          </p:blipFill>
          <p:spPr bwMode="auto">
            <a:xfrm>
              <a:off x="8229600" y="3767137"/>
              <a:ext cx="694944" cy="347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1" cstate="screen"/>
            <a:srcRect/>
            <a:stretch>
              <a:fillRect/>
            </a:stretch>
          </p:blipFill>
          <p:spPr bwMode="auto">
            <a:xfrm>
              <a:off x="2364740" y="3767137"/>
              <a:ext cx="694944" cy="347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21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7399655" y="3767137"/>
              <a:ext cx="685800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4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3667" y="3352800"/>
              <a:ext cx="687388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42" cstate="screen"/>
            <a:srcRect/>
            <a:stretch>
              <a:fillRect/>
            </a:stretch>
          </p:blipFill>
          <p:spPr bwMode="auto">
            <a:xfrm>
              <a:off x="5721096" y="3767137"/>
              <a:ext cx="694944" cy="347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4" y="635065"/>
            <a:ext cx="3346973" cy="938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6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6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0" grpId="0"/>
      <p:bldP spid="38605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tx1"/>
                </a:solidFill>
              </a:rPr>
              <a:t>1000’s of Customers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43" y="635725"/>
            <a:ext cx="5394960" cy="3227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00" y="2931513"/>
            <a:ext cx="5394960" cy="3205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8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0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82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72400" y="2133602"/>
            <a:ext cx="1219200" cy="7239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tx1"/>
                </a:solidFill>
              </a:rPr>
              <a:t>Facility &amp; Tools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838200"/>
            <a:ext cx="5142694" cy="53340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chemeClr val="tx1"/>
                </a:solidFill>
              </a:rPr>
              <a:t>25,000 ft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 at ASU Research Park in Tempe, Arizona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40,000 ft</a:t>
            </a:r>
            <a:r>
              <a:rPr lang="en-US" sz="1600" baseline="30000" dirty="0" smtClean="0">
                <a:solidFill>
                  <a:schemeClr val="tx1"/>
                </a:solidFill>
              </a:rPr>
              <a:t>2</a:t>
            </a:r>
            <a:r>
              <a:rPr lang="en-US" sz="1600" dirty="0" smtClean="0">
                <a:solidFill>
                  <a:schemeClr val="tx1"/>
                </a:solidFill>
              </a:rPr>
              <a:t> building owned by PADT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Onsite Labs: Clean Room, Medical, General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Machine Shop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Training, Seminar and Meeting Space</a:t>
            </a: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</a:rPr>
              <a:t>Offices in Torrance, California; Littleton, Colorado; Albuquerque, New Mexico; Salt Lake City, Utah.</a:t>
            </a: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</a:rPr>
              <a:t>Robust and Powerful Compute Infrastructure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2,000+ Linux64 cores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Redundant office, database and communication servers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Powerful desktop systems</a:t>
            </a:r>
          </a:p>
          <a:p>
            <a:pPr eaLnBrk="1" hangingPunct="1"/>
            <a:r>
              <a:rPr lang="en-US" sz="1800" dirty="0" smtClean="0">
                <a:solidFill>
                  <a:schemeClr val="tx1"/>
                </a:solidFill>
              </a:rPr>
              <a:t>World-Class CAD/CAE Tools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SolidWorks, Pro/E, SolidEdge, NX, Inventor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ANSYS Product Line</a:t>
            </a:r>
          </a:p>
          <a:p>
            <a:pPr lvl="1" eaLnBrk="1" hangingPunct="1"/>
            <a:r>
              <a:rPr lang="en-US" sz="1600" dirty="0" smtClean="0">
                <a:solidFill>
                  <a:schemeClr val="tx1"/>
                </a:solidFill>
              </a:rPr>
              <a:t>3D Systems &amp; Stratasys</a:t>
            </a:r>
          </a:p>
        </p:txBody>
      </p:sp>
      <p:pic>
        <p:nvPicPr>
          <p:cNvPr id="38707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00600" y="2133603"/>
            <a:ext cx="1066800" cy="7794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7081" name="Picture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10200" y="838200"/>
            <a:ext cx="3581400" cy="9890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7083" name="Picture 1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81700" y="2057401"/>
            <a:ext cx="17526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90882" y="3163890"/>
            <a:ext cx="3505200" cy="646271"/>
          </a:xfrm>
          <a:prstGeom prst="rect">
            <a:avLst/>
          </a:prstGeom>
        </p:spPr>
      </p:pic>
      <p:pic>
        <p:nvPicPr>
          <p:cNvPr id="1026" name="Picture 2" descr="CUBE HVPC 512 Core Syste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06" y="4034090"/>
            <a:ext cx="1299506" cy="19492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D-Printed-Stained-Glass-Rose-Demo-ro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24" y="4022416"/>
            <a:ext cx="1828800" cy="196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7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7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7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7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7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7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7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7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7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7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7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7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7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7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4" grpId="0"/>
      <p:bldP spid="38707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tx1"/>
                </a:solidFill>
              </a:rPr>
              <a:t>Synergy</a:t>
            </a:r>
          </a:p>
        </p:txBody>
      </p:sp>
      <p:sp>
        <p:nvSpPr>
          <p:cNvPr id="389134" name="Rectangle 1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Three Business Groups to Provide Focused Resources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Flexibility of People and Tools Across Functions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054" name="Picture 6" descr="Product Developm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240109"/>
            <a:ext cx="1271588" cy="871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 descr="Rapid Prototypi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981" y="4754565"/>
            <a:ext cx="1271588" cy="871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5715000" y="5721425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rgbClr val="000000"/>
                </a:solidFill>
                <a:latin typeface="Arial"/>
              </a:rPr>
              <a:t>www.PADTINC.com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54475" y="3240113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</a:rPr>
              <a:t>Engineering Services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4475" y="4754564"/>
            <a:ext cx="208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</a:rPr>
              <a:t>Manufacturing Technology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 descr="Simulation and Sal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725653"/>
            <a:ext cx="1271588" cy="871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2054469" y="1725652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</a:rPr>
              <a:t>Sales &amp; Support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1514" y="1725655"/>
            <a:ext cx="5410200" cy="1169551"/>
          </a:xfrm>
          <a:prstGeom prst="rect">
            <a:avLst/>
          </a:prstGeom>
          <a:noFill/>
        </p:spPr>
        <p:txBody>
          <a:bodyPr wrap="square" numCol="2" spcCol="118872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ANSYS Sales &amp; Support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Flownex Sales &amp; Support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CUBE Simulation Computers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Stratasys and Object 3D Printers Sales &amp; Support</a:t>
            </a:r>
            <a:br>
              <a:rPr lang="en-US" sz="1400" b="0" dirty="0" smtClean="0">
                <a:solidFill>
                  <a:srgbClr val="000000"/>
                </a:solidFill>
                <a:latin typeface="Arial"/>
              </a:rPr>
            </a:br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Mentoring &amp; Training</a:t>
            </a:r>
          </a:p>
          <a:p>
            <a:endParaRPr lang="en-US" sz="14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91514" y="3240111"/>
            <a:ext cx="5410200" cy="1169551"/>
          </a:xfrm>
          <a:prstGeom prst="rect">
            <a:avLst/>
          </a:prstGeom>
          <a:noFill/>
        </p:spPr>
        <p:txBody>
          <a:bodyPr wrap="square" numCol="2" spcCol="118872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Semiconductor Equipment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Medical Devices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Alternative Energy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Rotating Equipment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Machine Design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Engineering for Startups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Consumer Products</a:t>
            </a:r>
          </a:p>
          <a:p>
            <a:r>
              <a:rPr lang="en-US" sz="1400" b="0" dirty="0">
                <a:solidFill>
                  <a:srgbClr val="000000"/>
                </a:solidFill>
                <a:latin typeface="Arial"/>
              </a:rPr>
              <a:t>Simulation 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Services</a:t>
            </a:r>
          </a:p>
          <a:p>
            <a:r>
              <a:rPr lang="en-US" sz="1400" b="0" dirty="0">
                <a:solidFill>
                  <a:srgbClr val="000000"/>
                </a:solidFill>
                <a:latin typeface="Arial"/>
              </a:rPr>
              <a:t>Custom Software 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Development</a:t>
            </a:r>
            <a:endParaRPr lang="en-US" sz="1400" b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1514" y="4754569"/>
            <a:ext cx="5410200" cy="1169551"/>
          </a:xfrm>
          <a:prstGeom prst="rect">
            <a:avLst/>
          </a:prstGeom>
          <a:noFill/>
        </p:spPr>
        <p:txBody>
          <a:bodyPr wrap="square" numCol="2" spcCol="118872" rtlCol="0">
            <a:spAutoFit/>
          </a:bodyPr>
          <a:lstStyle/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3D Printing Services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Scanning Sales and Services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Soft Tooling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Manufacturing Consulting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Injection Molding Consulting</a:t>
            </a:r>
          </a:p>
          <a:p>
            <a:r>
              <a:rPr lang="en-US" sz="1400" b="0" dirty="0" smtClean="0">
                <a:solidFill>
                  <a:srgbClr val="000000"/>
                </a:solidFill>
                <a:latin typeface="Arial"/>
              </a:rPr>
              <a:t>SLA – SLS – FDM – Polyjet </a:t>
            </a:r>
          </a:p>
        </p:txBody>
      </p:sp>
    </p:spTree>
    <p:extLst>
      <p:ext uri="{BB962C8B-B14F-4D97-AF65-F5344CB8AC3E}">
        <p14:creationId xmlns:p14="http://schemas.microsoft.com/office/powerpoint/2010/main" val="545709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9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2" grpId="0"/>
      <p:bldP spid="389134" grpId="0" build="p"/>
    </p:bldLst>
  </p:timing>
</p:sld>
</file>

<file path=ppt/theme/theme1.xml><?xml version="1.0" encoding="utf-8"?>
<a:theme xmlns:a="http://schemas.openxmlformats.org/drawingml/2006/main" name="3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4300" marR="0" indent="-1143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4300" marR="0" indent="-1143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4300" marR="0" indent="-1143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4300" marR="0" indent="-1143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WhiteTemplate</Template>
  <TotalTime>0</TotalTime>
  <Words>1979</Words>
  <Application>Microsoft Macintosh PowerPoint</Application>
  <PresentationFormat>On-screen Show (4:3)</PresentationFormat>
  <Paragraphs>657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Calibri</vt:lpstr>
      <vt:lpstr>Courier Std</vt:lpstr>
      <vt:lpstr>Times New Roman</vt:lpstr>
      <vt:lpstr>Wingdings</vt:lpstr>
      <vt:lpstr>Arial</vt:lpstr>
      <vt:lpstr>3_Default Design</vt:lpstr>
      <vt:lpstr>2_Default Design</vt:lpstr>
      <vt:lpstr>PowerPoint Presentation</vt:lpstr>
      <vt:lpstr>Agenda</vt:lpstr>
      <vt:lpstr>http://www.epsilonfea.com/fea-graphic-novel/</vt:lpstr>
      <vt:lpstr>Company Overview</vt:lpstr>
      <vt:lpstr>“We Make Innovation Work”</vt:lpstr>
      <vt:lpstr>People</vt:lpstr>
      <vt:lpstr>1000’s of Customers</vt:lpstr>
      <vt:lpstr>Facility &amp; Tools</vt:lpstr>
      <vt:lpstr>Synergy</vt:lpstr>
      <vt:lpstr>Simulation Sales &amp; Service</vt:lpstr>
      <vt:lpstr>Product Development</vt:lpstr>
      <vt:lpstr>Manufacturing Technologies</vt:lpstr>
      <vt:lpstr>PADT Blog on All Things ANSYS:  The Focus</vt:lpstr>
      <vt:lpstr>David…</vt:lpstr>
      <vt:lpstr>Trends in the world of Engineering Simulation</vt:lpstr>
      <vt:lpstr>Roadblocks for Engineering Simulation</vt:lpstr>
      <vt:lpstr>My life in IT</vt:lpstr>
      <vt:lpstr>System Configuration</vt:lpstr>
      <vt:lpstr>GPU Computing</vt:lpstr>
      <vt:lpstr>GPU Computing</vt:lpstr>
      <vt:lpstr>GPU Computing (Cont.)</vt:lpstr>
      <vt:lpstr>CPU - INTEL yay!  AMD </vt:lpstr>
      <vt:lpstr>Disk I/O</vt:lpstr>
      <vt:lpstr>Disk I/O – (Cont.)</vt:lpstr>
      <vt:lpstr>It’s a Solid State</vt:lpstr>
      <vt:lpstr>It’s a Solid State (cont.)</vt:lpstr>
      <vt:lpstr>Tools</vt:lpstr>
      <vt:lpstr>Solving Across Your Enterprise Network</vt:lpstr>
      <vt:lpstr>Solving Across Your Enterprise Network</vt:lpstr>
      <vt:lpstr>ANSYS EKM</vt:lpstr>
      <vt:lpstr>Some Challenges</vt:lpstr>
      <vt:lpstr>Benchmark Tools</vt:lpstr>
      <vt:lpstr>System Configuration</vt:lpstr>
      <vt:lpstr>Benchmarks Data – FEA SP5</vt:lpstr>
      <vt:lpstr>Benchmarks Data – FEA SP5</vt:lpstr>
      <vt:lpstr>Benchmarks – MPI throwdown</vt:lpstr>
      <vt:lpstr>Benchmarks Data - CFD</vt:lpstr>
      <vt:lpstr>Benchmarks Data </vt:lpstr>
      <vt:lpstr>Optimize Ideals </vt:lpstr>
      <vt:lpstr>Next Steps</vt:lpstr>
      <vt:lpstr>Next Steps (cont.)</vt:lpstr>
      <vt:lpstr>Conclusions</vt:lpstr>
      <vt:lpstr>Questions?</vt:lpstr>
    </vt:vector>
  </TitlesOfParts>
  <Manager/>
  <Company>PADT, Inc.</Company>
  <LinksUpToDate>false</LinksUpToDate>
  <SharedDoc>false</SharedDoc>
  <HyperlinkBase/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Hardware for FEA/CFD</dc:title>
  <dc:subject>Numerical Simulation</dc:subject>
  <dc:creator>David Mastel</dc:creator>
  <cp:keywords>CUBE</cp:keywords>
  <dc:description>CUBE IT</dc:description>
  <cp:lastModifiedBy/>
  <cp:revision>1</cp:revision>
  <cp:lastPrinted>2016-07-13T16:32:23Z</cp:lastPrinted>
  <dcterms:created xsi:type="dcterms:W3CDTF">2016-06-28T14:06:30Z</dcterms:created>
  <dcterms:modified xsi:type="dcterms:W3CDTF">2016-07-13T16:34:14Z</dcterms:modified>
  <cp:category>CUBE</cp:category>
</cp:coreProperties>
</file>