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307" r:id="rId3"/>
    <p:sldId id="466" r:id="rId4"/>
    <p:sldId id="467" r:id="rId5"/>
    <p:sldId id="468" r:id="rId6"/>
    <p:sldId id="469" r:id="rId7"/>
    <p:sldId id="470" r:id="rId8"/>
    <p:sldId id="367" r:id="rId9"/>
    <p:sldId id="443" r:id="rId10"/>
    <p:sldId id="449" r:id="rId11"/>
    <p:sldId id="432" r:id="rId12"/>
    <p:sldId id="452" r:id="rId13"/>
    <p:sldId id="453" r:id="rId14"/>
    <p:sldId id="461" r:id="rId15"/>
    <p:sldId id="457" r:id="rId16"/>
    <p:sldId id="462" r:id="rId17"/>
    <p:sldId id="460" r:id="rId18"/>
    <p:sldId id="454" r:id="rId19"/>
    <p:sldId id="464" r:id="rId20"/>
    <p:sldId id="450" r:id="rId21"/>
    <p:sldId id="465" r:id="rId22"/>
    <p:sldId id="311" r:id="rId23"/>
    <p:sldId id="382" r:id="rId24"/>
    <p:sldId id="429" r:id="rId25"/>
    <p:sldId id="430" r:id="rId26"/>
    <p:sldId id="433" r:id="rId27"/>
    <p:sldId id="418" r:id="rId28"/>
    <p:sldId id="434" r:id="rId29"/>
    <p:sldId id="435" r:id="rId30"/>
    <p:sldId id="436" r:id="rId31"/>
    <p:sldId id="437" r:id="rId32"/>
    <p:sldId id="438" r:id="rId33"/>
    <p:sldId id="439" r:id="rId34"/>
    <p:sldId id="440" r:id="rId35"/>
    <p:sldId id="441" r:id="rId36"/>
    <p:sldId id="442" r:id="rId37"/>
    <p:sldId id="463" r:id="rId38"/>
    <p:sldId id="413" r:id="rId39"/>
    <p:sldId id="414" r:id="rId40"/>
    <p:sldId id="444" r:id="rId41"/>
    <p:sldId id="448" r:id="rId42"/>
    <p:sldId id="458" r:id="rId43"/>
    <p:sldId id="383" r:id="rId44"/>
    <p:sldId id="415" r:id="rId45"/>
    <p:sldId id="384" r:id="rId46"/>
    <p:sldId id="455" r:id="rId47"/>
    <p:sldId id="334" r:id="rId48"/>
    <p:sldId id="407" r:id="rId49"/>
    <p:sldId id="419" r:id="rId50"/>
    <p:sldId id="420" r:id="rId51"/>
    <p:sldId id="421" r:id="rId52"/>
    <p:sldId id="422" r:id="rId53"/>
    <p:sldId id="428" r:id="rId54"/>
    <p:sldId id="423" r:id="rId55"/>
    <p:sldId id="424" r:id="rId56"/>
    <p:sldId id="425" r:id="rId57"/>
    <p:sldId id="426" r:id="rId58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EAEAEA"/>
    <a:srgbClr val="045BAC"/>
    <a:srgbClr val="FFC5C5"/>
    <a:srgbClr val="FFFFFF"/>
    <a:srgbClr val="006600"/>
    <a:srgbClr val="054EA6"/>
    <a:srgbClr val="00B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1" autoAdjust="0"/>
    <p:restoredTop sz="94331" autoAdjust="0"/>
  </p:normalViewPr>
  <p:slideViewPr>
    <p:cSldViewPr>
      <p:cViewPr>
        <p:scale>
          <a:sx n="75" d="100"/>
          <a:sy n="75" d="100"/>
        </p:scale>
        <p:origin x="-970" y="-25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49"/>
    </p:cViewPr>
  </p:sorterViewPr>
  <p:notesViewPr>
    <p:cSldViewPr>
      <p:cViewPr varScale="1">
        <p:scale>
          <a:sx n="60" d="100"/>
          <a:sy n="60" d="100"/>
        </p:scale>
        <p:origin x="-2525" y="-77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669F7E-E151-442E-B167-01D0EA35638B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6D3B0EA-D2D4-4B51-AEE4-65E0506B0A82}">
      <dgm:prSet/>
      <dgm:spPr/>
      <dgm:t>
        <a:bodyPr/>
        <a:lstStyle/>
        <a:p>
          <a:endParaRPr lang="en-US"/>
        </a:p>
      </dgm:t>
    </dgm:pt>
    <dgm:pt modelId="{5BC56A5E-F82A-4277-8A58-AE73FD4F87C3}" type="parTrans" cxnId="{0532422D-E8BE-47C2-BEF4-EE5D7241B761}">
      <dgm:prSet/>
      <dgm:spPr/>
      <dgm:t>
        <a:bodyPr/>
        <a:lstStyle/>
        <a:p>
          <a:endParaRPr lang="en-US"/>
        </a:p>
      </dgm:t>
    </dgm:pt>
    <dgm:pt modelId="{B2A33F93-BAD8-440E-A559-FCEE19A4340B}" type="sibTrans" cxnId="{0532422D-E8BE-47C2-BEF4-EE5D7241B761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en-US"/>
        </a:p>
      </dgm:t>
    </dgm:pt>
    <dgm:pt modelId="{3C2582FE-254E-418D-A8C1-9C7E8BDB3B89}">
      <dgm:prSet phldrT="[Text]" phldr="1"/>
      <dgm:spPr/>
      <dgm:t>
        <a:bodyPr/>
        <a:lstStyle/>
        <a:p>
          <a:endParaRPr lang="en-US" dirty="0"/>
        </a:p>
      </dgm:t>
    </dgm:pt>
    <dgm:pt modelId="{39385AA4-F30F-430D-82EE-1D3B72575C9B}" type="parTrans" cxnId="{68A4E3E8-5021-4388-9FBD-8DF19E531512}">
      <dgm:prSet/>
      <dgm:spPr/>
      <dgm:t>
        <a:bodyPr/>
        <a:lstStyle/>
        <a:p>
          <a:endParaRPr lang="en-US"/>
        </a:p>
      </dgm:t>
    </dgm:pt>
    <dgm:pt modelId="{500374D9-634B-4692-A899-68C96880049F}" type="sibTrans" cxnId="{68A4E3E8-5021-4388-9FBD-8DF19E531512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en-US"/>
        </a:p>
      </dgm:t>
    </dgm:pt>
    <dgm:pt modelId="{2DDFFE39-308B-45FB-89ED-40B9AD2729AD}">
      <dgm:prSet phldrT="[Text]" phldr="1"/>
      <dgm:spPr/>
      <dgm:t>
        <a:bodyPr/>
        <a:lstStyle/>
        <a:p>
          <a:endParaRPr lang="en-US"/>
        </a:p>
      </dgm:t>
    </dgm:pt>
    <dgm:pt modelId="{4B2D6DCF-6EC1-4053-922B-408B3EEBB98C}" type="parTrans" cxnId="{FF523B69-6D14-42C4-9AF9-53D69322104B}">
      <dgm:prSet/>
      <dgm:spPr/>
      <dgm:t>
        <a:bodyPr/>
        <a:lstStyle/>
        <a:p>
          <a:endParaRPr lang="en-US"/>
        </a:p>
      </dgm:t>
    </dgm:pt>
    <dgm:pt modelId="{7D3B23A0-D870-41C1-BDAB-EFEFEE9F724E}" type="sibTrans" cxnId="{FF523B69-6D14-42C4-9AF9-53D69322104B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n-US"/>
        </a:p>
      </dgm:t>
    </dgm:pt>
    <dgm:pt modelId="{B25ED9A0-6615-450E-A46E-1F53C1C18CA1}">
      <dgm:prSet phldrT="[Text]" phldr="1"/>
      <dgm:spPr/>
      <dgm:t>
        <a:bodyPr/>
        <a:lstStyle/>
        <a:p>
          <a:endParaRPr lang="en-US"/>
        </a:p>
      </dgm:t>
    </dgm:pt>
    <dgm:pt modelId="{ED01FCC7-0F82-485A-83AB-EE46F6005BE7}" type="parTrans" cxnId="{2215364E-9F3F-41D4-89A5-6C70A26A7934}">
      <dgm:prSet/>
      <dgm:spPr/>
      <dgm:t>
        <a:bodyPr/>
        <a:lstStyle/>
        <a:p>
          <a:endParaRPr lang="en-US"/>
        </a:p>
      </dgm:t>
    </dgm:pt>
    <dgm:pt modelId="{9950027B-BA9B-4A67-8A79-7E27E0537129}" type="sibTrans" cxnId="{2215364E-9F3F-41D4-89A5-6C70A26A7934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0E712118-8E56-48A2-A1DD-5FB09C559744}" type="pres">
      <dgm:prSet presAssocID="{52669F7E-E151-442E-B167-01D0EA35638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10DE614-7B0D-4608-8208-B5BFD763D9D0}" type="pres">
      <dgm:prSet presAssocID="{52669F7E-E151-442E-B167-01D0EA35638B}" presName="Name1" presStyleCnt="0"/>
      <dgm:spPr/>
    </dgm:pt>
    <dgm:pt modelId="{D14A0958-6FE8-40D5-AADD-6E5DB937DD66}" type="pres">
      <dgm:prSet presAssocID="{B2A33F93-BAD8-440E-A559-FCEE19A4340B}" presName="picture_1" presStyleCnt="0"/>
      <dgm:spPr/>
    </dgm:pt>
    <dgm:pt modelId="{6F53FFA9-1DF2-4887-9AA5-DE13552797D7}" type="pres">
      <dgm:prSet presAssocID="{B2A33F93-BAD8-440E-A559-FCEE19A4340B}" presName="pictureRepeatNode" presStyleLbl="alignImgPlace1" presStyleIdx="0" presStyleCnt="4" custLinFactNeighborX="1930" custLinFactNeighborY="-1667"/>
      <dgm:spPr/>
      <dgm:t>
        <a:bodyPr/>
        <a:lstStyle/>
        <a:p>
          <a:endParaRPr lang="en-US"/>
        </a:p>
      </dgm:t>
    </dgm:pt>
    <dgm:pt modelId="{78ABBEA6-6433-4455-9E7E-70CA9B712357}" type="pres">
      <dgm:prSet presAssocID="{D6D3B0EA-D2D4-4B51-AEE4-65E0506B0A82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670F1F-D034-4769-B4A1-21CFA0000ECB}" type="pres">
      <dgm:prSet presAssocID="{500374D9-634B-4692-A899-68C96880049F}" presName="picture_2" presStyleCnt="0"/>
      <dgm:spPr/>
    </dgm:pt>
    <dgm:pt modelId="{F70B31EB-379F-460A-9B40-3E258B29C47E}" type="pres">
      <dgm:prSet presAssocID="{500374D9-634B-4692-A899-68C96880049F}" presName="pictureRepeatNode" presStyleLbl="alignImgPlace1" presStyleIdx="1" presStyleCnt="4"/>
      <dgm:spPr/>
      <dgm:t>
        <a:bodyPr/>
        <a:lstStyle/>
        <a:p>
          <a:endParaRPr lang="en-US"/>
        </a:p>
      </dgm:t>
    </dgm:pt>
    <dgm:pt modelId="{0E1DFB2D-AB66-4FFD-92FD-04D4472B4CFB}" type="pres">
      <dgm:prSet presAssocID="{3C2582FE-254E-418D-A8C1-9C7E8BDB3B89}" presName="line_2" presStyleLbl="parChTrans1D1" presStyleIdx="0" presStyleCnt="3"/>
      <dgm:spPr/>
    </dgm:pt>
    <dgm:pt modelId="{824E54FF-D145-4A7B-8FDE-F4EBD961CBCA}" type="pres">
      <dgm:prSet presAssocID="{3C2582FE-254E-418D-A8C1-9C7E8BDB3B89}" presName="textparent_2" presStyleLbl="node1" presStyleIdx="0" presStyleCnt="0"/>
      <dgm:spPr/>
    </dgm:pt>
    <dgm:pt modelId="{058B9166-852E-49C7-940B-35B213E8238A}" type="pres">
      <dgm:prSet presAssocID="{3C2582FE-254E-418D-A8C1-9C7E8BDB3B89}" presName="text_2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BB868B-D12B-4FF6-A9A0-BD3B7EDD12BA}" type="pres">
      <dgm:prSet presAssocID="{7D3B23A0-D870-41C1-BDAB-EFEFEE9F724E}" presName="picture_3" presStyleCnt="0"/>
      <dgm:spPr/>
    </dgm:pt>
    <dgm:pt modelId="{D9AD79B8-4B76-446D-9B1B-BE53D6614222}" type="pres">
      <dgm:prSet presAssocID="{7D3B23A0-D870-41C1-BDAB-EFEFEE9F724E}" presName="pictureRepeatNode" presStyleLbl="alignImgPlace1" presStyleIdx="2" presStyleCnt="4"/>
      <dgm:spPr/>
      <dgm:t>
        <a:bodyPr/>
        <a:lstStyle/>
        <a:p>
          <a:endParaRPr lang="en-US"/>
        </a:p>
      </dgm:t>
    </dgm:pt>
    <dgm:pt modelId="{A92B2F1D-97F9-4119-9859-0C9A01E2EC3A}" type="pres">
      <dgm:prSet presAssocID="{2DDFFE39-308B-45FB-89ED-40B9AD2729AD}" presName="line_3" presStyleLbl="parChTrans1D1" presStyleIdx="1" presStyleCnt="3"/>
      <dgm:spPr/>
    </dgm:pt>
    <dgm:pt modelId="{C51B593F-F3B8-4030-9336-92863F580524}" type="pres">
      <dgm:prSet presAssocID="{2DDFFE39-308B-45FB-89ED-40B9AD2729AD}" presName="textparent_3" presStyleLbl="node1" presStyleIdx="0" presStyleCnt="0"/>
      <dgm:spPr/>
    </dgm:pt>
    <dgm:pt modelId="{EB67E768-1292-43DF-AD8F-ADAFA76C040F}" type="pres">
      <dgm:prSet presAssocID="{2DDFFE39-308B-45FB-89ED-40B9AD2729AD}" presName="text_3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FC3930-9D05-4F76-879A-3F7194054AEC}" type="pres">
      <dgm:prSet presAssocID="{9950027B-BA9B-4A67-8A79-7E27E0537129}" presName="picture_4" presStyleCnt="0"/>
      <dgm:spPr/>
    </dgm:pt>
    <dgm:pt modelId="{D5905628-324B-4EE0-94B9-D459B5350511}" type="pres">
      <dgm:prSet presAssocID="{9950027B-BA9B-4A67-8A79-7E27E0537129}" presName="pictureRepeatNode" presStyleLbl="alignImgPlace1" presStyleIdx="3" presStyleCnt="4"/>
      <dgm:spPr/>
      <dgm:t>
        <a:bodyPr/>
        <a:lstStyle/>
        <a:p>
          <a:endParaRPr lang="en-US"/>
        </a:p>
      </dgm:t>
    </dgm:pt>
    <dgm:pt modelId="{9208202A-216C-4C61-8160-F67962DE8D21}" type="pres">
      <dgm:prSet presAssocID="{B25ED9A0-6615-450E-A46E-1F53C1C18CA1}" presName="line_4" presStyleLbl="parChTrans1D1" presStyleIdx="2" presStyleCnt="3"/>
      <dgm:spPr/>
    </dgm:pt>
    <dgm:pt modelId="{15601B3A-25FA-4F7B-AE97-5B74221EE189}" type="pres">
      <dgm:prSet presAssocID="{B25ED9A0-6615-450E-A46E-1F53C1C18CA1}" presName="textparent_4" presStyleLbl="node1" presStyleIdx="0" presStyleCnt="0"/>
      <dgm:spPr/>
    </dgm:pt>
    <dgm:pt modelId="{02541E82-7EDE-41C5-8319-F6AE68AC0847}" type="pres">
      <dgm:prSet presAssocID="{B25ED9A0-6615-450E-A46E-1F53C1C18CA1}" presName="text_4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C7DB70-A842-4D3C-B064-7FCF53268AF6}" type="presOf" srcId="{7D3B23A0-D870-41C1-BDAB-EFEFEE9F724E}" destId="{D9AD79B8-4B76-446D-9B1B-BE53D6614222}" srcOrd="0" destOrd="0" presId="urn:microsoft.com/office/officeart/2008/layout/CircularPictureCallout"/>
    <dgm:cxn modelId="{959601A9-B2C2-4158-AED5-7FF5C9CA12C5}" type="presOf" srcId="{9950027B-BA9B-4A67-8A79-7E27E0537129}" destId="{D5905628-324B-4EE0-94B9-D459B5350511}" srcOrd="0" destOrd="0" presId="urn:microsoft.com/office/officeart/2008/layout/CircularPictureCallout"/>
    <dgm:cxn modelId="{201E5868-1F1A-4E85-BC28-5A111DAB2A16}" type="presOf" srcId="{B25ED9A0-6615-450E-A46E-1F53C1C18CA1}" destId="{02541E82-7EDE-41C5-8319-F6AE68AC0847}" srcOrd="0" destOrd="0" presId="urn:microsoft.com/office/officeart/2008/layout/CircularPictureCallout"/>
    <dgm:cxn modelId="{244544F6-BD79-4D9E-B137-E92DC7AE8748}" type="presOf" srcId="{3C2582FE-254E-418D-A8C1-9C7E8BDB3B89}" destId="{058B9166-852E-49C7-940B-35B213E8238A}" srcOrd="0" destOrd="0" presId="urn:microsoft.com/office/officeart/2008/layout/CircularPictureCallout"/>
    <dgm:cxn modelId="{74554DC4-79F8-4C4C-9944-649F02D19073}" type="presOf" srcId="{B2A33F93-BAD8-440E-A559-FCEE19A4340B}" destId="{6F53FFA9-1DF2-4887-9AA5-DE13552797D7}" srcOrd="0" destOrd="0" presId="urn:microsoft.com/office/officeart/2008/layout/CircularPictureCallout"/>
    <dgm:cxn modelId="{3130E2C2-4E46-4B24-A831-C511471AE004}" type="presOf" srcId="{52669F7E-E151-442E-B167-01D0EA35638B}" destId="{0E712118-8E56-48A2-A1DD-5FB09C559744}" srcOrd="0" destOrd="0" presId="urn:microsoft.com/office/officeart/2008/layout/CircularPictureCallout"/>
    <dgm:cxn modelId="{504903D1-B9A3-4720-A68D-C993989333CA}" type="presOf" srcId="{500374D9-634B-4692-A899-68C96880049F}" destId="{F70B31EB-379F-460A-9B40-3E258B29C47E}" srcOrd="0" destOrd="0" presId="urn:microsoft.com/office/officeart/2008/layout/CircularPictureCallout"/>
    <dgm:cxn modelId="{0532422D-E8BE-47C2-BEF4-EE5D7241B761}" srcId="{52669F7E-E151-442E-B167-01D0EA35638B}" destId="{D6D3B0EA-D2D4-4B51-AEE4-65E0506B0A82}" srcOrd="0" destOrd="0" parTransId="{5BC56A5E-F82A-4277-8A58-AE73FD4F87C3}" sibTransId="{B2A33F93-BAD8-440E-A559-FCEE19A4340B}"/>
    <dgm:cxn modelId="{68A4E3E8-5021-4388-9FBD-8DF19E531512}" srcId="{52669F7E-E151-442E-B167-01D0EA35638B}" destId="{3C2582FE-254E-418D-A8C1-9C7E8BDB3B89}" srcOrd="1" destOrd="0" parTransId="{39385AA4-F30F-430D-82EE-1D3B72575C9B}" sibTransId="{500374D9-634B-4692-A899-68C96880049F}"/>
    <dgm:cxn modelId="{3F4F6DE3-0E50-499A-A17A-326A511BB979}" type="presOf" srcId="{D6D3B0EA-D2D4-4B51-AEE4-65E0506B0A82}" destId="{78ABBEA6-6433-4455-9E7E-70CA9B712357}" srcOrd="0" destOrd="0" presId="urn:microsoft.com/office/officeart/2008/layout/CircularPictureCallout"/>
    <dgm:cxn modelId="{FF523B69-6D14-42C4-9AF9-53D69322104B}" srcId="{52669F7E-E151-442E-B167-01D0EA35638B}" destId="{2DDFFE39-308B-45FB-89ED-40B9AD2729AD}" srcOrd="2" destOrd="0" parTransId="{4B2D6DCF-6EC1-4053-922B-408B3EEBB98C}" sibTransId="{7D3B23A0-D870-41C1-BDAB-EFEFEE9F724E}"/>
    <dgm:cxn modelId="{5EA46C06-764D-495D-81B5-4D482AEEDD08}" type="presOf" srcId="{2DDFFE39-308B-45FB-89ED-40B9AD2729AD}" destId="{EB67E768-1292-43DF-AD8F-ADAFA76C040F}" srcOrd="0" destOrd="0" presId="urn:microsoft.com/office/officeart/2008/layout/CircularPictureCallout"/>
    <dgm:cxn modelId="{2215364E-9F3F-41D4-89A5-6C70A26A7934}" srcId="{52669F7E-E151-442E-B167-01D0EA35638B}" destId="{B25ED9A0-6615-450E-A46E-1F53C1C18CA1}" srcOrd="3" destOrd="0" parTransId="{ED01FCC7-0F82-485A-83AB-EE46F6005BE7}" sibTransId="{9950027B-BA9B-4A67-8A79-7E27E0537129}"/>
    <dgm:cxn modelId="{B3DC2582-928C-4ED3-BE34-E4044CED0FF8}" type="presParOf" srcId="{0E712118-8E56-48A2-A1DD-5FB09C559744}" destId="{710DE614-7B0D-4608-8208-B5BFD763D9D0}" srcOrd="0" destOrd="0" presId="urn:microsoft.com/office/officeart/2008/layout/CircularPictureCallout"/>
    <dgm:cxn modelId="{82ABFAA8-88D3-4C15-A479-3C2D85A760D9}" type="presParOf" srcId="{710DE614-7B0D-4608-8208-B5BFD763D9D0}" destId="{D14A0958-6FE8-40D5-AADD-6E5DB937DD66}" srcOrd="0" destOrd="0" presId="urn:microsoft.com/office/officeart/2008/layout/CircularPictureCallout"/>
    <dgm:cxn modelId="{CE2883D9-4195-4C96-A78E-4BD49D0EE797}" type="presParOf" srcId="{D14A0958-6FE8-40D5-AADD-6E5DB937DD66}" destId="{6F53FFA9-1DF2-4887-9AA5-DE13552797D7}" srcOrd="0" destOrd="0" presId="urn:microsoft.com/office/officeart/2008/layout/CircularPictureCallout"/>
    <dgm:cxn modelId="{4CD151EA-A2C8-489E-9D26-E3F61670591F}" type="presParOf" srcId="{710DE614-7B0D-4608-8208-B5BFD763D9D0}" destId="{78ABBEA6-6433-4455-9E7E-70CA9B712357}" srcOrd="1" destOrd="0" presId="urn:microsoft.com/office/officeart/2008/layout/CircularPictureCallout"/>
    <dgm:cxn modelId="{A49625D7-C27B-4A79-A627-AC0543B32715}" type="presParOf" srcId="{710DE614-7B0D-4608-8208-B5BFD763D9D0}" destId="{90670F1F-D034-4769-B4A1-21CFA0000ECB}" srcOrd="2" destOrd="0" presId="urn:microsoft.com/office/officeart/2008/layout/CircularPictureCallout"/>
    <dgm:cxn modelId="{29AA3E78-F53A-4A64-B7EB-F24D8EC6E780}" type="presParOf" srcId="{90670F1F-D034-4769-B4A1-21CFA0000ECB}" destId="{F70B31EB-379F-460A-9B40-3E258B29C47E}" srcOrd="0" destOrd="0" presId="urn:microsoft.com/office/officeart/2008/layout/CircularPictureCallout"/>
    <dgm:cxn modelId="{8CA07DCA-54ED-4C99-8E60-569EDFD9B32B}" type="presParOf" srcId="{710DE614-7B0D-4608-8208-B5BFD763D9D0}" destId="{0E1DFB2D-AB66-4FFD-92FD-04D4472B4CFB}" srcOrd="3" destOrd="0" presId="urn:microsoft.com/office/officeart/2008/layout/CircularPictureCallout"/>
    <dgm:cxn modelId="{824EE1D9-B0A5-47F1-8980-FABC594EA60E}" type="presParOf" srcId="{710DE614-7B0D-4608-8208-B5BFD763D9D0}" destId="{824E54FF-D145-4A7B-8FDE-F4EBD961CBCA}" srcOrd="4" destOrd="0" presId="urn:microsoft.com/office/officeart/2008/layout/CircularPictureCallout"/>
    <dgm:cxn modelId="{37FDA251-A0D0-4E32-9DBB-B530124915D9}" type="presParOf" srcId="{824E54FF-D145-4A7B-8FDE-F4EBD961CBCA}" destId="{058B9166-852E-49C7-940B-35B213E8238A}" srcOrd="0" destOrd="0" presId="urn:microsoft.com/office/officeart/2008/layout/CircularPictureCallout"/>
    <dgm:cxn modelId="{B69E2B0E-5065-4903-BB19-05D3A237482F}" type="presParOf" srcId="{710DE614-7B0D-4608-8208-B5BFD763D9D0}" destId="{F9BB868B-D12B-4FF6-A9A0-BD3B7EDD12BA}" srcOrd="5" destOrd="0" presId="urn:microsoft.com/office/officeart/2008/layout/CircularPictureCallout"/>
    <dgm:cxn modelId="{5CB794AD-0E4C-42DB-B3B5-26C4F5477584}" type="presParOf" srcId="{F9BB868B-D12B-4FF6-A9A0-BD3B7EDD12BA}" destId="{D9AD79B8-4B76-446D-9B1B-BE53D6614222}" srcOrd="0" destOrd="0" presId="urn:microsoft.com/office/officeart/2008/layout/CircularPictureCallout"/>
    <dgm:cxn modelId="{B7077A88-35A7-4434-BF79-E57078D83CC4}" type="presParOf" srcId="{710DE614-7B0D-4608-8208-B5BFD763D9D0}" destId="{A92B2F1D-97F9-4119-9859-0C9A01E2EC3A}" srcOrd="6" destOrd="0" presId="urn:microsoft.com/office/officeart/2008/layout/CircularPictureCallout"/>
    <dgm:cxn modelId="{78F75C1C-A1A8-4351-AEF4-8C91BEBE7A43}" type="presParOf" srcId="{710DE614-7B0D-4608-8208-B5BFD763D9D0}" destId="{C51B593F-F3B8-4030-9336-92863F580524}" srcOrd="7" destOrd="0" presId="urn:microsoft.com/office/officeart/2008/layout/CircularPictureCallout"/>
    <dgm:cxn modelId="{D14ECF92-7D75-4045-B830-86BFC7C3DB39}" type="presParOf" srcId="{C51B593F-F3B8-4030-9336-92863F580524}" destId="{EB67E768-1292-43DF-AD8F-ADAFA76C040F}" srcOrd="0" destOrd="0" presId="urn:microsoft.com/office/officeart/2008/layout/CircularPictureCallout"/>
    <dgm:cxn modelId="{BD9C65EE-3F12-499C-86EC-8AE17682476F}" type="presParOf" srcId="{710DE614-7B0D-4608-8208-B5BFD763D9D0}" destId="{4CFC3930-9D05-4F76-879A-3F7194054AEC}" srcOrd="8" destOrd="0" presId="urn:microsoft.com/office/officeart/2008/layout/CircularPictureCallout"/>
    <dgm:cxn modelId="{A710A7B1-569A-4669-B729-BF59D8B0432A}" type="presParOf" srcId="{4CFC3930-9D05-4F76-879A-3F7194054AEC}" destId="{D5905628-324B-4EE0-94B9-D459B5350511}" srcOrd="0" destOrd="0" presId="urn:microsoft.com/office/officeart/2008/layout/CircularPictureCallout"/>
    <dgm:cxn modelId="{2A9F54B7-BCF1-4FA3-B7D9-B2FC7680F718}" type="presParOf" srcId="{710DE614-7B0D-4608-8208-B5BFD763D9D0}" destId="{9208202A-216C-4C61-8160-F67962DE8D21}" srcOrd="9" destOrd="0" presId="urn:microsoft.com/office/officeart/2008/layout/CircularPictureCallout"/>
    <dgm:cxn modelId="{ED3DA519-330C-4190-82F6-AEFF5DE28496}" type="presParOf" srcId="{710DE614-7B0D-4608-8208-B5BFD763D9D0}" destId="{15601B3A-25FA-4F7B-AE97-5B74221EE189}" srcOrd="10" destOrd="0" presId="urn:microsoft.com/office/officeart/2008/layout/CircularPictureCallout"/>
    <dgm:cxn modelId="{278D0657-D70D-4BCF-B239-8E26E7C817F3}" type="presParOf" srcId="{15601B3A-25FA-4F7B-AE97-5B74221EE189}" destId="{02541E82-7EDE-41C5-8319-F6AE68AC0847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B970F6-9C91-4240-848C-A041C251C96A}" type="doc">
      <dgm:prSet loTypeId="urn:microsoft.com/office/officeart/2005/8/layout/radial6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62FB8E2-4AAE-425B-B756-68C1C2C07C36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Analyst</a:t>
          </a:r>
          <a:endParaRPr lang="en-US" dirty="0">
            <a:latin typeface="Calibri" panose="020F0502020204030204" pitchFamily="34" charset="0"/>
          </a:endParaRPr>
        </a:p>
      </dgm:t>
    </dgm:pt>
    <dgm:pt modelId="{C0904792-2B92-47F8-BF35-73731A5C2172}" type="parTrans" cxnId="{E6AE91C9-EDC2-4648-8A10-081148CB5563}">
      <dgm:prSet/>
      <dgm:spPr/>
      <dgm:t>
        <a:bodyPr/>
        <a:lstStyle/>
        <a:p>
          <a:endParaRPr lang="en-US"/>
        </a:p>
      </dgm:t>
    </dgm:pt>
    <dgm:pt modelId="{FEFEB38F-F454-41B0-8A6E-193BA86FBC2C}" type="sibTrans" cxnId="{E6AE91C9-EDC2-4648-8A10-081148CB5563}">
      <dgm:prSet/>
      <dgm:spPr/>
      <dgm:t>
        <a:bodyPr/>
        <a:lstStyle/>
        <a:p>
          <a:endParaRPr lang="en-US"/>
        </a:p>
      </dgm:t>
    </dgm:pt>
    <dgm:pt modelId="{B89AE8E3-512C-49FC-82C0-B6E65EF4A4F1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Get a Project</a:t>
          </a:r>
          <a:endParaRPr lang="en-US" dirty="0">
            <a:latin typeface="Calibri" panose="020F0502020204030204" pitchFamily="34" charset="0"/>
          </a:endParaRPr>
        </a:p>
      </dgm:t>
    </dgm:pt>
    <dgm:pt modelId="{71CCB81F-6ACB-4A73-8A14-DA61CC4B5C71}" type="parTrans" cxnId="{C13C561A-BBD2-4710-9F06-B93273AF1061}">
      <dgm:prSet/>
      <dgm:spPr/>
      <dgm:t>
        <a:bodyPr/>
        <a:lstStyle/>
        <a:p>
          <a:endParaRPr lang="en-US"/>
        </a:p>
      </dgm:t>
    </dgm:pt>
    <dgm:pt modelId="{94A4D8D6-0C58-4FFC-A813-13889E83A6D8}" type="sibTrans" cxnId="{C13C561A-BBD2-4710-9F06-B93273AF1061}">
      <dgm:prSet/>
      <dgm:spPr/>
      <dgm:t>
        <a:bodyPr/>
        <a:lstStyle/>
        <a:p>
          <a:endParaRPr lang="en-US"/>
        </a:p>
      </dgm:t>
    </dgm:pt>
    <dgm:pt modelId="{B5D64A8C-F28C-4202-BD7A-513AE0E86693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Work on the Project</a:t>
          </a:r>
          <a:endParaRPr lang="en-US" dirty="0">
            <a:latin typeface="Calibri" panose="020F0502020204030204" pitchFamily="34" charset="0"/>
          </a:endParaRPr>
        </a:p>
      </dgm:t>
    </dgm:pt>
    <dgm:pt modelId="{543C4CAC-2D73-45ED-B6BE-89E64C265C38}" type="parTrans" cxnId="{928B27E1-3B84-4DF2-BF58-46BEF388ABF5}">
      <dgm:prSet/>
      <dgm:spPr/>
      <dgm:t>
        <a:bodyPr/>
        <a:lstStyle/>
        <a:p>
          <a:endParaRPr lang="en-US"/>
        </a:p>
      </dgm:t>
    </dgm:pt>
    <dgm:pt modelId="{F35E58F1-4705-4267-B86B-1BB36C2535FD}" type="sibTrans" cxnId="{928B27E1-3B84-4DF2-BF58-46BEF388ABF5}">
      <dgm:prSet/>
      <dgm:spPr/>
      <dgm:t>
        <a:bodyPr/>
        <a:lstStyle/>
        <a:p>
          <a:endParaRPr lang="en-US"/>
        </a:p>
      </dgm:t>
    </dgm:pt>
    <dgm:pt modelId="{0814CFDD-5DD3-41A3-8AA0-6A8ADE54D886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Document the Results</a:t>
          </a:r>
          <a:endParaRPr lang="en-US" dirty="0">
            <a:latin typeface="Calibri" panose="020F0502020204030204" pitchFamily="34" charset="0"/>
          </a:endParaRPr>
        </a:p>
      </dgm:t>
    </dgm:pt>
    <dgm:pt modelId="{AC22A264-360C-40CB-9CF4-8D80E4173172}" type="parTrans" cxnId="{5E3C3FB1-63E8-44B0-A9AF-A038E97134E9}">
      <dgm:prSet/>
      <dgm:spPr/>
      <dgm:t>
        <a:bodyPr/>
        <a:lstStyle/>
        <a:p>
          <a:endParaRPr lang="en-US"/>
        </a:p>
      </dgm:t>
    </dgm:pt>
    <dgm:pt modelId="{702B4C77-6D38-4393-9DE9-8FB836E1FB6C}" type="sibTrans" cxnId="{5E3C3FB1-63E8-44B0-A9AF-A038E97134E9}">
      <dgm:prSet/>
      <dgm:spPr/>
      <dgm:t>
        <a:bodyPr/>
        <a:lstStyle/>
        <a:p>
          <a:endParaRPr lang="en-US"/>
        </a:p>
      </dgm:t>
    </dgm:pt>
    <dgm:pt modelId="{CEEA3D3F-709C-435F-8585-57214417B37B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Submit the Project</a:t>
          </a:r>
          <a:endParaRPr lang="en-US" dirty="0">
            <a:latin typeface="Calibri" panose="020F0502020204030204" pitchFamily="34" charset="0"/>
          </a:endParaRPr>
        </a:p>
      </dgm:t>
    </dgm:pt>
    <dgm:pt modelId="{D3D3BF5B-EA8A-4DFF-9E01-49870648F74A}" type="parTrans" cxnId="{E338B882-B25F-4A73-B13C-D4B1A9AA37EA}">
      <dgm:prSet/>
      <dgm:spPr/>
      <dgm:t>
        <a:bodyPr/>
        <a:lstStyle/>
        <a:p>
          <a:endParaRPr lang="en-US"/>
        </a:p>
      </dgm:t>
    </dgm:pt>
    <dgm:pt modelId="{CA6439CB-1943-4E3C-BD9E-EBBDD8C1EEE8}" type="sibTrans" cxnId="{E338B882-B25F-4A73-B13C-D4B1A9AA37EA}">
      <dgm:prSet/>
      <dgm:spPr/>
      <dgm:t>
        <a:bodyPr/>
        <a:lstStyle/>
        <a:p>
          <a:endParaRPr lang="en-US"/>
        </a:p>
      </dgm:t>
    </dgm:pt>
    <dgm:pt modelId="{4F575D0D-EFCF-4C9F-AD69-E6CCE8BFEC81}" type="pres">
      <dgm:prSet presAssocID="{42B970F6-9C91-4240-848C-A041C251C96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CC3BAFD-7E5C-4603-80F4-5CD58A798283}" type="pres">
      <dgm:prSet presAssocID="{D62FB8E2-4AAE-425B-B756-68C1C2C07C36}" presName="centerShape" presStyleLbl="node0" presStyleIdx="0" presStyleCnt="1"/>
      <dgm:spPr/>
      <dgm:t>
        <a:bodyPr/>
        <a:lstStyle/>
        <a:p>
          <a:endParaRPr lang="en-US"/>
        </a:p>
      </dgm:t>
    </dgm:pt>
    <dgm:pt modelId="{EA905F3B-6B1F-432B-BBCA-CF2EF3290C1A}" type="pres">
      <dgm:prSet presAssocID="{B89AE8E3-512C-49FC-82C0-B6E65EF4A4F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A4EF3F-94AF-41FD-A8D8-A309D7254F83}" type="pres">
      <dgm:prSet presAssocID="{B89AE8E3-512C-49FC-82C0-B6E65EF4A4F1}" presName="dummy" presStyleCnt="0"/>
      <dgm:spPr/>
    </dgm:pt>
    <dgm:pt modelId="{CD8AA51D-59A3-4CF6-913A-7B6690D561AF}" type="pres">
      <dgm:prSet presAssocID="{94A4D8D6-0C58-4FFC-A813-13889E83A6D8}" presName="sibTrans" presStyleLbl="sibTrans2D1" presStyleIdx="0" presStyleCnt="4"/>
      <dgm:spPr/>
      <dgm:t>
        <a:bodyPr/>
        <a:lstStyle/>
        <a:p>
          <a:endParaRPr lang="en-US"/>
        </a:p>
      </dgm:t>
    </dgm:pt>
    <dgm:pt modelId="{5D33A794-0196-4589-9994-DE6C5DEDDDA8}" type="pres">
      <dgm:prSet presAssocID="{B5D64A8C-F28C-4202-BD7A-513AE0E8669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DC3794-58B6-45DC-94A3-401E4CD0FD39}" type="pres">
      <dgm:prSet presAssocID="{B5D64A8C-F28C-4202-BD7A-513AE0E86693}" presName="dummy" presStyleCnt="0"/>
      <dgm:spPr/>
    </dgm:pt>
    <dgm:pt modelId="{CFFC2C85-FB43-45D3-BDFC-2F3334864837}" type="pres">
      <dgm:prSet presAssocID="{F35E58F1-4705-4267-B86B-1BB36C2535FD}" presName="sibTrans" presStyleLbl="sibTrans2D1" presStyleIdx="1" presStyleCnt="4"/>
      <dgm:spPr/>
      <dgm:t>
        <a:bodyPr/>
        <a:lstStyle/>
        <a:p>
          <a:endParaRPr lang="en-US"/>
        </a:p>
      </dgm:t>
    </dgm:pt>
    <dgm:pt modelId="{9AE7F636-9B96-4909-8335-DF56EE81513C}" type="pres">
      <dgm:prSet presAssocID="{0814CFDD-5DD3-41A3-8AA0-6A8ADE54D88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52ABAC-7D53-4DE0-AF3F-0657FC45320D}" type="pres">
      <dgm:prSet presAssocID="{0814CFDD-5DD3-41A3-8AA0-6A8ADE54D886}" presName="dummy" presStyleCnt="0"/>
      <dgm:spPr/>
    </dgm:pt>
    <dgm:pt modelId="{03A6E979-3967-41E5-9E15-888A01DD6832}" type="pres">
      <dgm:prSet presAssocID="{702B4C77-6D38-4393-9DE9-8FB836E1FB6C}" presName="sibTrans" presStyleLbl="sibTrans2D1" presStyleIdx="2" presStyleCnt="4"/>
      <dgm:spPr/>
      <dgm:t>
        <a:bodyPr/>
        <a:lstStyle/>
        <a:p>
          <a:endParaRPr lang="en-US"/>
        </a:p>
      </dgm:t>
    </dgm:pt>
    <dgm:pt modelId="{CF7DBF45-6EDC-46CA-972C-196FB801D886}" type="pres">
      <dgm:prSet presAssocID="{CEEA3D3F-709C-435F-8585-57214417B37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12F6D-F152-4F78-AE84-FE5E8F407C12}" type="pres">
      <dgm:prSet presAssocID="{CEEA3D3F-709C-435F-8585-57214417B37B}" presName="dummy" presStyleCnt="0"/>
      <dgm:spPr/>
    </dgm:pt>
    <dgm:pt modelId="{80DC9128-BAB9-48F2-BAF5-BD2FE3E21C78}" type="pres">
      <dgm:prSet presAssocID="{CA6439CB-1943-4E3C-BD9E-EBBDD8C1EEE8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B8FE532-0331-4890-B32A-AB548113A829}" type="presOf" srcId="{D62FB8E2-4AAE-425B-B756-68C1C2C07C36}" destId="{9CC3BAFD-7E5C-4603-80F4-5CD58A798283}" srcOrd="0" destOrd="0" presId="urn:microsoft.com/office/officeart/2005/8/layout/radial6"/>
    <dgm:cxn modelId="{83CF1B42-0DCF-400C-A6ED-902A89968D50}" type="presOf" srcId="{B89AE8E3-512C-49FC-82C0-B6E65EF4A4F1}" destId="{EA905F3B-6B1F-432B-BBCA-CF2EF3290C1A}" srcOrd="0" destOrd="0" presId="urn:microsoft.com/office/officeart/2005/8/layout/radial6"/>
    <dgm:cxn modelId="{928B27E1-3B84-4DF2-BF58-46BEF388ABF5}" srcId="{D62FB8E2-4AAE-425B-B756-68C1C2C07C36}" destId="{B5D64A8C-F28C-4202-BD7A-513AE0E86693}" srcOrd="1" destOrd="0" parTransId="{543C4CAC-2D73-45ED-B6BE-89E64C265C38}" sibTransId="{F35E58F1-4705-4267-B86B-1BB36C2535FD}"/>
    <dgm:cxn modelId="{5E3C3FB1-63E8-44B0-A9AF-A038E97134E9}" srcId="{D62FB8E2-4AAE-425B-B756-68C1C2C07C36}" destId="{0814CFDD-5DD3-41A3-8AA0-6A8ADE54D886}" srcOrd="2" destOrd="0" parTransId="{AC22A264-360C-40CB-9CF4-8D80E4173172}" sibTransId="{702B4C77-6D38-4393-9DE9-8FB836E1FB6C}"/>
    <dgm:cxn modelId="{C13C561A-BBD2-4710-9F06-B93273AF1061}" srcId="{D62FB8E2-4AAE-425B-B756-68C1C2C07C36}" destId="{B89AE8E3-512C-49FC-82C0-B6E65EF4A4F1}" srcOrd="0" destOrd="0" parTransId="{71CCB81F-6ACB-4A73-8A14-DA61CC4B5C71}" sibTransId="{94A4D8D6-0C58-4FFC-A813-13889E83A6D8}"/>
    <dgm:cxn modelId="{389B662E-0139-4953-B66E-E66DA960E332}" type="presOf" srcId="{94A4D8D6-0C58-4FFC-A813-13889E83A6D8}" destId="{CD8AA51D-59A3-4CF6-913A-7B6690D561AF}" srcOrd="0" destOrd="0" presId="urn:microsoft.com/office/officeart/2005/8/layout/radial6"/>
    <dgm:cxn modelId="{E6AE91C9-EDC2-4648-8A10-081148CB5563}" srcId="{42B970F6-9C91-4240-848C-A041C251C96A}" destId="{D62FB8E2-4AAE-425B-B756-68C1C2C07C36}" srcOrd="0" destOrd="0" parTransId="{C0904792-2B92-47F8-BF35-73731A5C2172}" sibTransId="{FEFEB38F-F454-41B0-8A6E-193BA86FBC2C}"/>
    <dgm:cxn modelId="{6DCCA462-D6B3-4D1A-8138-28E8BCB3082B}" type="presOf" srcId="{CEEA3D3F-709C-435F-8585-57214417B37B}" destId="{CF7DBF45-6EDC-46CA-972C-196FB801D886}" srcOrd="0" destOrd="0" presId="urn:microsoft.com/office/officeart/2005/8/layout/radial6"/>
    <dgm:cxn modelId="{E338B882-B25F-4A73-B13C-D4B1A9AA37EA}" srcId="{D62FB8E2-4AAE-425B-B756-68C1C2C07C36}" destId="{CEEA3D3F-709C-435F-8585-57214417B37B}" srcOrd="3" destOrd="0" parTransId="{D3D3BF5B-EA8A-4DFF-9E01-49870648F74A}" sibTransId="{CA6439CB-1943-4E3C-BD9E-EBBDD8C1EEE8}"/>
    <dgm:cxn modelId="{E272D1F3-4AA9-4A7B-B577-94A2C4C149BB}" type="presOf" srcId="{0814CFDD-5DD3-41A3-8AA0-6A8ADE54D886}" destId="{9AE7F636-9B96-4909-8335-DF56EE81513C}" srcOrd="0" destOrd="0" presId="urn:microsoft.com/office/officeart/2005/8/layout/radial6"/>
    <dgm:cxn modelId="{71D85AF1-D28A-4E70-8B16-49EC5AD2E23A}" type="presOf" srcId="{CA6439CB-1943-4E3C-BD9E-EBBDD8C1EEE8}" destId="{80DC9128-BAB9-48F2-BAF5-BD2FE3E21C78}" srcOrd="0" destOrd="0" presId="urn:microsoft.com/office/officeart/2005/8/layout/radial6"/>
    <dgm:cxn modelId="{D3552BFD-7983-4341-AD35-E8EEBF834A07}" type="presOf" srcId="{702B4C77-6D38-4393-9DE9-8FB836E1FB6C}" destId="{03A6E979-3967-41E5-9E15-888A01DD6832}" srcOrd="0" destOrd="0" presId="urn:microsoft.com/office/officeart/2005/8/layout/radial6"/>
    <dgm:cxn modelId="{D656E127-2948-453F-9315-A8F8E9A071EC}" type="presOf" srcId="{F35E58F1-4705-4267-B86B-1BB36C2535FD}" destId="{CFFC2C85-FB43-45D3-BDFC-2F3334864837}" srcOrd="0" destOrd="0" presId="urn:microsoft.com/office/officeart/2005/8/layout/radial6"/>
    <dgm:cxn modelId="{15019823-4168-4989-AEF4-D0BA4BE726C1}" type="presOf" srcId="{42B970F6-9C91-4240-848C-A041C251C96A}" destId="{4F575D0D-EFCF-4C9F-AD69-E6CCE8BFEC81}" srcOrd="0" destOrd="0" presId="urn:microsoft.com/office/officeart/2005/8/layout/radial6"/>
    <dgm:cxn modelId="{1B698464-0955-49C4-9B10-DE8BC73943F6}" type="presOf" srcId="{B5D64A8C-F28C-4202-BD7A-513AE0E86693}" destId="{5D33A794-0196-4589-9994-DE6C5DEDDDA8}" srcOrd="0" destOrd="0" presId="urn:microsoft.com/office/officeart/2005/8/layout/radial6"/>
    <dgm:cxn modelId="{56690635-F4DB-4E4F-B97F-F381517A1491}" type="presParOf" srcId="{4F575D0D-EFCF-4C9F-AD69-E6CCE8BFEC81}" destId="{9CC3BAFD-7E5C-4603-80F4-5CD58A798283}" srcOrd="0" destOrd="0" presId="urn:microsoft.com/office/officeart/2005/8/layout/radial6"/>
    <dgm:cxn modelId="{0EB965DE-86DC-4598-A76F-C038826A43F1}" type="presParOf" srcId="{4F575D0D-EFCF-4C9F-AD69-E6CCE8BFEC81}" destId="{EA905F3B-6B1F-432B-BBCA-CF2EF3290C1A}" srcOrd="1" destOrd="0" presId="urn:microsoft.com/office/officeart/2005/8/layout/radial6"/>
    <dgm:cxn modelId="{6CD9307E-0C45-40CB-AC54-93DC89532210}" type="presParOf" srcId="{4F575D0D-EFCF-4C9F-AD69-E6CCE8BFEC81}" destId="{E6A4EF3F-94AF-41FD-A8D8-A309D7254F83}" srcOrd="2" destOrd="0" presId="urn:microsoft.com/office/officeart/2005/8/layout/radial6"/>
    <dgm:cxn modelId="{7F4BF2EF-7EC8-40D5-9DE2-1FC7111E03AA}" type="presParOf" srcId="{4F575D0D-EFCF-4C9F-AD69-E6CCE8BFEC81}" destId="{CD8AA51D-59A3-4CF6-913A-7B6690D561AF}" srcOrd="3" destOrd="0" presId="urn:microsoft.com/office/officeart/2005/8/layout/radial6"/>
    <dgm:cxn modelId="{B93BA16F-8435-48D7-9B5E-B6E6BF044A58}" type="presParOf" srcId="{4F575D0D-EFCF-4C9F-AD69-E6CCE8BFEC81}" destId="{5D33A794-0196-4589-9994-DE6C5DEDDDA8}" srcOrd="4" destOrd="0" presId="urn:microsoft.com/office/officeart/2005/8/layout/radial6"/>
    <dgm:cxn modelId="{ECA32680-84FF-4C98-94C5-A0C6C43B5978}" type="presParOf" srcId="{4F575D0D-EFCF-4C9F-AD69-E6CCE8BFEC81}" destId="{B2DC3794-58B6-45DC-94A3-401E4CD0FD39}" srcOrd="5" destOrd="0" presId="urn:microsoft.com/office/officeart/2005/8/layout/radial6"/>
    <dgm:cxn modelId="{43177DAE-75AE-4B96-85CD-21CC09387421}" type="presParOf" srcId="{4F575D0D-EFCF-4C9F-AD69-E6CCE8BFEC81}" destId="{CFFC2C85-FB43-45D3-BDFC-2F3334864837}" srcOrd="6" destOrd="0" presId="urn:microsoft.com/office/officeart/2005/8/layout/radial6"/>
    <dgm:cxn modelId="{F42CE725-404A-45BD-BD78-E72E746C5631}" type="presParOf" srcId="{4F575D0D-EFCF-4C9F-AD69-E6CCE8BFEC81}" destId="{9AE7F636-9B96-4909-8335-DF56EE81513C}" srcOrd="7" destOrd="0" presId="urn:microsoft.com/office/officeart/2005/8/layout/radial6"/>
    <dgm:cxn modelId="{E469DE5F-6441-4B7E-B8A8-F0C8227FBDF9}" type="presParOf" srcId="{4F575D0D-EFCF-4C9F-AD69-E6CCE8BFEC81}" destId="{AC52ABAC-7D53-4DE0-AF3F-0657FC45320D}" srcOrd="8" destOrd="0" presId="urn:microsoft.com/office/officeart/2005/8/layout/radial6"/>
    <dgm:cxn modelId="{4F5D1381-9B7A-49AE-ABC3-49A88D9F7522}" type="presParOf" srcId="{4F575D0D-EFCF-4C9F-AD69-E6CCE8BFEC81}" destId="{03A6E979-3967-41E5-9E15-888A01DD6832}" srcOrd="9" destOrd="0" presId="urn:microsoft.com/office/officeart/2005/8/layout/radial6"/>
    <dgm:cxn modelId="{77B8BB11-170F-42C1-90F4-0059A7C5C0F4}" type="presParOf" srcId="{4F575D0D-EFCF-4C9F-AD69-E6CCE8BFEC81}" destId="{CF7DBF45-6EDC-46CA-972C-196FB801D886}" srcOrd="10" destOrd="0" presId="urn:microsoft.com/office/officeart/2005/8/layout/radial6"/>
    <dgm:cxn modelId="{CD1F3E09-FE78-4DF3-8CDE-0806B31DC4E2}" type="presParOf" srcId="{4F575D0D-EFCF-4C9F-AD69-E6CCE8BFEC81}" destId="{B0812F6D-F152-4F78-AE84-FE5E8F407C12}" srcOrd="11" destOrd="0" presId="urn:microsoft.com/office/officeart/2005/8/layout/radial6"/>
    <dgm:cxn modelId="{24F6AE04-FCCE-465F-A82E-D1E6DAC7F04C}" type="presParOf" srcId="{4F575D0D-EFCF-4C9F-AD69-E6CCE8BFEC81}" destId="{80DC9128-BAB9-48F2-BAF5-BD2FE3E21C78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B970F6-9C91-4240-848C-A041C251C96A}" type="doc">
      <dgm:prSet loTypeId="urn:microsoft.com/office/officeart/2005/8/layout/radial6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62FB8E2-4AAE-425B-B756-68C1C2C07C36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/>
            <a:t>Advocate</a:t>
          </a:r>
          <a:endParaRPr lang="en-US" dirty="0"/>
        </a:p>
      </dgm:t>
    </dgm:pt>
    <dgm:pt modelId="{C0904792-2B92-47F8-BF35-73731A5C2172}" type="parTrans" cxnId="{E6AE91C9-EDC2-4648-8A10-081148CB5563}">
      <dgm:prSet/>
      <dgm:spPr/>
      <dgm:t>
        <a:bodyPr/>
        <a:lstStyle/>
        <a:p>
          <a:endParaRPr lang="en-US"/>
        </a:p>
      </dgm:t>
    </dgm:pt>
    <dgm:pt modelId="{FEFEB38F-F454-41B0-8A6E-193BA86FBC2C}" type="sibTrans" cxnId="{E6AE91C9-EDC2-4648-8A10-081148CB5563}">
      <dgm:prSet/>
      <dgm:spPr/>
      <dgm:t>
        <a:bodyPr/>
        <a:lstStyle/>
        <a:p>
          <a:endParaRPr lang="en-US"/>
        </a:p>
      </dgm:t>
    </dgm:pt>
    <dgm:pt modelId="{B89AE8E3-512C-49FC-82C0-B6E65EF4A4F1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Find  Opportunities</a:t>
          </a:r>
          <a:endParaRPr lang="en-US" dirty="0">
            <a:latin typeface="Calibri" panose="020F0502020204030204" pitchFamily="34" charset="0"/>
          </a:endParaRPr>
        </a:p>
      </dgm:t>
    </dgm:pt>
    <dgm:pt modelId="{71CCB81F-6ACB-4A73-8A14-DA61CC4B5C71}" type="parTrans" cxnId="{C13C561A-BBD2-4710-9F06-B93273AF1061}">
      <dgm:prSet/>
      <dgm:spPr/>
      <dgm:t>
        <a:bodyPr/>
        <a:lstStyle/>
        <a:p>
          <a:endParaRPr lang="en-US"/>
        </a:p>
      </dgm:t>
    </dgm:pt>
    <dgm:pt modelId="{94A4D8D6-0C58-4FFC-A813-13889E83A6D8}" type="sibTrans" cxnId="{C13C561A-BBD2-4710-9F06-B93273AF1061}">
      <dgm:prSet/>
      <dgm:spPr/>
      <dgm:t>
        <a:bodyPr/>
        <a:lstStyle/>
        <a:p>
          <a:endParaRPr lang="en-US"/>
        </a:p>
      </dgm:t>
    </dgm:pt>
    <dgm:pt modelId="{B5D64A8C-F28C-4202-BD7A-513AE0E86693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Scope Projects</a:t>
          </a:r>
          <a:endParaRPr lang="en-US" dirty="0">
            <a:latin typeface="Calibri" panose="020F0502020204030204" pitchFamily="34" charset="0"/>
          </a:endParaRPr>
        </a:p>
      </dgm:t>
    </dgm:pt>
    <dgm:pt modelId="{543C4CAC-2D73-45ED-B6BE-89E64C265C38}" type="parTrans" cxnId="{928B27E1-3B84-4DF2-BF58-46BEF388ABF5}">
      <dgm:prSet/>
      <dgm:spPr/>
      <dgm:t>
        <a:bodyPr/>
        <a:lstStyle/>
        <a:p>
          <a:endParaRPr lang="en-US"/>
        </a:p>
      </dgm:t>
    </dgm:pt>
    <dgm:pt modelId="{F35E58F1-4705-4267-B86B-1BB36C2535FD}" type="sibTrans" cxnId="{928B27E1-3B84-4DF2-BF58-46BEF388ABF5}">
      <dgm:prSet/>
      <dgm:spPr/>
      <dgm:t>
        <a:bodyPr/>
        <a:lstStyle/>
        <a:p>
          <a:endParaRPr lang="en-US"/>
        </a:p>
      </dgm:t>
    </dgm:pt>
    <dgm:pt modelId="{0814CFDD-5DD3-41A3-8AA0-6A8ADE54D886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Direct the Analysis</a:t>
          </a:r>
          <a:endParaRPr lang="en-US" dirty="0">
            <a:latin typeface="Calibri" panose="020F0502020204030204" pitchFamily="34" charset="0"/>
          </a:endParaRPr>
        </a:p>
      </dgm:t>
    </dgm:pt>
    <dgm:pt modelId="{AC22A264-360C-40CB-9CF4-8D80E4173172}" type="parTrans" cxnId="{5E3C3FB1-63E8-44B0-A9AF-A038E97134E9}">
      <dgm:prSet/>
      <dgm:spPr/>
      <dgm:t>
        <a:bodyPr/>
        <a:lstStyle/>
        <a:p>
          <a:endParaRPr lang="en-US"/>
        </a:p>
      </dgm:t>
    </dgm:pt>
    <dgm:pt modelId="{702B4C77-6D38-4393-9DE9-8FB836E1FB6C}" type="sibTrans" cxnId="{5E3C3FB1-63E8-44B0-A9AF-A038E97134E9}">
      <dgm:prSet/>
      <dgm:spPr/>
      <dgm:t>
        <a:bodyPr/>
        <a:lstStyle/>
        <a:p>
          <a:endParaRPr lang="en-US"/>
        </a:p>
      </dgm:t>
    </dgm:pt>
    <dgm:pt modelId="{CEEA3D3F-709C-435F-8585-57214417B37B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Quantify Savings</a:t>
          </a:r>
          <a:endParaRPr lang="en-US" dirty="0">
            <a:latin typeface="Calibri" panose="020F0502020204030204" pitchFamily="34" charset="0"/>
          </a:endParaRPr>
        </a:p>
      </dgm:t>
    </dgm:pt>
    <dgm:pt modelId="{D3D3BF5B-EA8A-4DFF-9E01-49870648F74A}" type="parTrans" cxnId="{E338B882-B25F-4A73-B13C-D4B1A9AA37EA}">
      <dgm:prSet/>
      <dgm:spPr/>
      <dgm:t>
        <a:bodyPr/>
        <a:lstStyle/>
        <a:p>
          <a:endParaRPr lang="en-US"/>
        </a:p>
      </dgm:t>
    </dgm:pt>
    <dgm:pt modelId="{CA6439CB-1943-4E3C-BD9E-EBBDD8C1EEE8}" type="sibTrans" cxnId="{E338B882-B25F-4A73-B13C-D4B1A9AA37EA}">
      <dgm:prSet/>
      <dgm:spPr/>
      <dgm:t>
        <a:bodyPr/>
        <a:lstStyle/>
        <a:p>
          <a:endParaRPr lang="en-US"/>
        </a:p>
      </dgm:t>
    </dgm:pt>
    <dgm:pt modelId="{4F575D0D-EFCF-4C9F-AD69-E6CCE8BFEC81}" type="pres">
      <dgm:prSet presAssocID="{42B970F6-9C91-4240-848C-A041C251C96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CC3BAFD-7E5C-4603-80F4-5CD58A798283}" type="pres">
      <dgm:prSet presAssocID="{D62FB8E2-4AAE-425B-B756-68C1C2C07C36}" presName="centerShape" presStyleLbl="node0" presStyleIdx="0" presStyleCnt="1"/>
      <dgm:spPr/>
      <dgm:t>
        <a:bodyPr/>
        <a:lstStyle/>
        <a:p>
          <a:endParaRPr lang="en-US"/>
        </a:p>
      </dgm:t>
    </dgm:pt>
    <dgm:pt modelId="{EA905F3B-6B1F-432B-BBCA-CF2EF3290C1A}" type="pres">
      <dgm:prSet presAssocID="{B89AE8E3-512C-49FC-82C0-B6E65EF4A4F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A4EF3F-94AF-41FD-A8D8-A309D7254F83}" type="pres">
      <dgm:prSet presAssocID="{B89AE8E3-512C-49FC-82C0-B6E65EF4A4F1}" presName="dummy" presStyleCnt="0"/>
      <dgm:spPr/>
      <dgm:t>
        <a:bodyPr/>
        <a:lstStyle/>
        <a:p>
          <a:endParaRPr lang="en-US"/>
        </a:p>
      </dgm:t>
    </dgm:pt>
    <dgm:pt modelId="{CD8AA51D-59A3-4CF6-913A-7B6690D561AF}" type="pres">
      <dgm:prSet presAssocID="{94A4D8D6-0C58-4FFC-A813-13889E83A6D8}" presName="sibTrans" presStyleLbl="sibTrans2D1" presStyleIdx="0" presStyleCnt="4"/>
      <dgm:spPr/>
      <dgm:t>
        <a:bodyPr/>
        <a:lstStyle/>
        <a:p>
          <a:endParaRPr lang="en-US"/>
        </a:p>
      </dgm:t>
    </dgm:pt>
    <dgm:pt modelId="{5D33A794-0196-4589-9994-DE6C5DEDDDA8}" type="pres">
      <dgm:prSet presAssocID="{B5D64A8C-F28C-4202-BD7A-513AE0E8669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DC3794-58B6-45DC-94A3-401E4CD0FD39}" type="pres">
      <dgm:prSet presAssocID="{B5D64A8C-F28C-4202-BD7A-513AE0E86693}" presName="dummy" presStyleCnt="0"/>
      <dgm:spPr/>
      <dgm:t>
        <a:bodyPr/>
        <a:lstStyle/>
        <a:p>
          <a:endParaRPr lang="en-US"/>
        </a:p>
      </dgm:t>
    </dgm:pt>
    <dgm:pt modelId="{CFFC2C85-FB43-45D3-BDFC-2F3334864837}" type="pres">
      <dgm:prSet presAssocID="{F35E58F1-4705-4267-B86B-1BB36C2535FD}" presName="sibTrans" presStyleLbl="sibTrans2D1" presStyleIdx="1" presStyleCnt="4"/>
      <dgm:spPr/>
      <dgm:t>
        <a:bodyPr/>
        <a:lstStyle/>
        <a:p>
          <a:endParaRPr lang="en-US"/>
        </a:p>
      </dgm:t>
    </dgm:pt>
    <dgm:pt modelId="{9AE7F636-9B96-4909-8335-DF56EE81513C}" type="pres">
      <dgm:prSet presAssocID="{0814CFDD-5DD3-41A3-8AA0-6A8ADE54D88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52ABAC-7D53-4DE0-AF3F-0657FC45320D}" type="pres">
      <dgm:prSet presAssocID="{0814CFDD-5DD3-41A3-8AA0-6A8ADE54D886}" presName="dummy" presStyleCnt="0"/>
      <dgm:spPr/>
      <dgm:t>
        <a:bodyPr/>
        <a:lstStyle/>
        <a:p>
          <a:endParaRPr lang="en-US"/>
        </a:p>
      </dgm:t>
    </dgm:pt>
    <dgm:pt modelId="{03A6E979-3967-41E5-9E15-888A01DD6832}" type="pres">
      <dgm:prSet presAssocID="{702B4C77-6D38-4393-9DE9-8FB836E1FB6C}" presName="sibTrans" presStyleLbl="sibTrans2D1" presStyleIdx="2" presStyleCnt="4"/>
      <dgm:spPr/>
      <dgm:t>
        <a:bodyPr/>
        <a:lstStyle/>
        <a:p>
          <a:endParaRPr lang="en-US"/>
        </a:p>
      </dgm:t>
    </dgm:pt>
    <dgm:pt modelId="{CF7DBF45-6EDC-46CA-972C-196FB801D886}" type="pres">
      <dgm:prSet presAssocID="{CEEA3D3F-709C-435F-8585-57214417B37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12F6D-F152-4F78-AE84-FE5E8F407C12}" type="pres">
      <dgm:prSet presAssocID="{CEEA3D3F-709C-435F-8585-57214417B37B}" presName="dummy" presStyleCnt="0"/>
      <dgm:spPr/>
      <dgm:t>
        <a:bodyPr/>
        <a:lstStyle/>
        <a:p>
          <a:endParaRPr lang="en-US"/>
        </a:p>
      </dgm:t>
    </dgm:pt>
    <dgm:pt modelId="{80DC9128-BAB9-48F2-BAF5-BD2FE3E21C78}" type="pres">
      <dgm:prSet presAssocID="{CA6439CB-1943-4E3C-BD9E-EBBDD8C1EEE8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9DFDB2DA-4721-455B-A281-2169F10ACA68}" type="presOf" srcId="{CEEA3D3F-709C-435F-8585-57214417B37B}" destId="{CF7DBF45-6EDC-46CA-972C-196FB801D886}" srcOrd="0" destOrd="0" presId="urn:microsoft.com/office/officeart/2005/8/layout/radial6"/>
    <dgm:cxn modelId="{F88BD21D-45F0-4AD8-855A-17B8E4787539}" type="presOf" srcId="{702B4C77-6D38-4393-9DE9-8FB836E1FB6C}" destId="{03A6E979-3967-41E5-9E15-888A01DD6832}" srcOrd="0" destOrd="0" presId="urn:microsoft.com/office/officeart/2005/8/layout/radial6"/>
    <dgm:cxn modelId="{9AACDB8F-964C-4B0B-90DA-5858B40B92A4}" type="presOf" srcId="{F35E58F1-4705-4267-B86B-1BB36C2535FD}" destId="{CFFC2C85-FB43-45D3-BDFC-2F3334864837}" srcOrd="0" destOrd="0" presId="urn:microsoft.com/office/officeart/2005/8/layout/radial6"/>
    <dgm:cxn modelId="{D5017E98-64AA-4FBD-98B9-36292231F640}" type="presOf" srcId="{42B970F6-9C91-4240-848C-A041C251C96A}" destId="{4F575D0D-EFCF-4C9F-AD69-E6CCE8BFEC81}" srcOrd="0" destOrd="0" presId="urn:microsoft.com/office/officeart/2005/8/layout/radial6"/>
    <dgm:cxn modelId="{E944F3B6-9063-4127-836A-9AB1B10DFD2B}" type="presOf" srcId="{B89AE8E3-512C-49FC-82C0-B6E65EF4A4F1}" destId="{EA905F3B-6B1F-432B-BBCA-CF2EF3290C1A}" srcOrd="0" destOrd="0" presId="urn:microsoft.com/office/officeart/2005/8/layout/radial6"/>
    <dgm:cxn modelId="{5E3C3FB1-63E8-44B0-A9AF-A038E97134E9}" srcId="{D62FB8E2-4AAE-425B-B756-68C1C2C07C36}" destId="{0814CFDD-5DD3-41A3-8AA0-6A8ADE54D886}" srcOrd="2" destOrd="0" parTransId="{AC22A264-360C-40CB-9CF4-8D80E4173172}" sibTransId="{702B4C77-6D38-4393-9DE9-8FB836E1FB6C}"/>
    <dgm:cxn modelId="{2259FF49-F35E-4B36-853A-2C0F6A648AB2}" type="presOf" srcId="{0814CFDD-5DD3-41A3-8AA0-6A8ADE54D886}" destId="{9AE7F636-9B96-4909-8335-DF56EE81513C}" srcOrd="0" destOrd="0" presId="urn:microsoft.com/office/officeart/2005/8/layout/radial6"/>
    <dgm:cxn modelId="{E49CFFE9-32AD-4606-BE90-BE2180A292C8}" type="presOf" srcId="{D62FB8E2-4AAE-425B-B756-68C1C2C07C36}" destId="{9CC3BAFD-7E5C-4603-80F4-5CD58A798283}" srcOrd="0" destOrd="0" presId="urn:microsoft.com/office/officeart/2005/8/layout/radial6"/>
    <dgm:cxn modelId="{E338B882-B25F-4A73-B13C-D4B1A9AA37EA}" srcId="{D62FB8E2-4AAE-425B-B756-68C1C2C07C36}" destId="{CEEA3D3F-709C-435F-8585-57214417B37B}" srcOrd="3" destOrd="0" parTransId="{D3D3BF5B-EA8A-4DFF-9E01-49870648F74A}" sibTransId="{CA6439CB-1943-4E3C-BD9E-EBBDD8C1EEE8}"/>
    <dgm:cxn modelId="{66C03748-D332-4853-B6B2-68915460FA41}" type="presOf" srcId="{B5D64A8C-F28C-4202-BD7A-513AE0E86693}" destId="{5D33A794-0196-4589-9994-DE6C5DEDDDA8}" srcOrd="0" destOrd="0" presId="urn:microsoft.com/office/officeart/2005/8/layout/radial6"/>
    <dgm:cxn modelId="{E6AE91C9-EDC2-4648-8A10-081148CB5563}" srcId="{42B970F6-9C91-4240-848C-A041C251C96A}" destId="{D62FB8E2-4AAE-425B-B756-68C1C2C07C36}" srcOrd="0" destOrd="0" parTransId="{C0904792-2B92-47F8-BF35-73731A5C2172}" sibTransId="{FEFEB38F-F454-41B0-8A6E-193BA86FBC2C}"/>
    <dgm:cxn modelId="{2E36A73E-CB41-4C26-A7C5-E52B93A1CC82}" type="presOf" srcId="{CA6439CB-1943-4E3C-BD9E-EBBDD8C1EEE8}" destId="{80DC9128-BAB9-48F2-BAF5-BD2FE3E21C78}" srcOrd="0" destOrd="0" presId="urn:microsoft.com/office/officeart/2005/8/layout/radial6"/>
    <dgm:cxn modelId="{C7D4D14B-67F3-46EA-901F-624081E6E708}" type="presOf" srcId="{94A4D8D6-0C58-4FFC-A813-13889E83A6D8}" destId="{CD8AA51D-59A3-4CF6-913A-7B6690D561AF}" srcOrd="0" destOrd="0" presId="urn:microsoft.com/office/officeart/2005/8/layout/radial6"/>
    <dgm:cxn modelId="{928B27E1-3B84-4DF2-BF58-46BEF388ABF5}" srcId="{D62FB8E2-4AAE-425B-B756-68C1C2C07C36}" destId="{B5D64A8C-F28C-4202-BD7A-513AE0E86693}" srcOrd="1" destOrd="0" parTransId="{543C4CAC-2D73-45ED-B6BE-89E64C265C38}" sibTransId="{F35E58F1-4705-4267-B86B-1BB36C2535FD}"/>
    <dgm:cxn modelId="{C13C561A-BBD2-4710-9F06-B93273AF1061}" srcId="{D62FB8E2-4AAE-425B-B756-68C1C2C07C36}" destId="{B89AE8E3-512C-49FC-82C0-B6E65EF4A4F1}" srcOrd="0" destOrd="0" parTransId="{71CCB81F-6ACB-4A73-8A14-DA61CC4B5C71}" sibTransId="{94A4D8D6-0C58-4FFC-A813-13889E83A6D8}"/>
    <dgm:cxn modelId="{5F730C1F-1837-4120-8C61-327C76C7014A}" type="presParOf" srcId="{4F575D0D-EFCF-4C9F-AD69-E6CCE8BFEC81}" destId="{9CC3BAFD-7E5C-4603-80F4-5CD58A798283}" srcOrd="0" destOrd="0" presId="urn:microsoft.com/office/officeart/2005/8/layout/radial6"/>
    <dgm:cxn modelId="{4581F3FD-62F2-42C6-95BD-A459C6C591D1}" type="presParOf" srcId="{4F575D0D-EFCF-4C9F-AD69-E6CCE8BFEC81}" destId="{EA905F3B-6B1F-432B-BBCA-CF2EF3290C1A}" srcOrd="1" destOrd="0" presId="urn:microsoft.com/office/officeart/2005/8/layout/radial6"/>
    <dgm:cxn modelId="{B85A0B58-BD2E-48B4-B624-96B75426B5C0}" type="presParOf" srcId="{4F575D0D-EFCF-4C9F-AD69-E6CCE8BFEC81}" destId="{E6A4EF3F-94AF-41FD-A8D8-A309D7254F83}" srcOrd="2" destOrd="0" presId="urn:microsoft.com/office/officeart/2005/8/layout/radial6"/>
    <dgm:cxn modelId="{55863F95-273F-4510-B667-8E82F302CD37}" type="presParOf" srcId="{4F575D0D-EFCF-4C9F-AD69-E6CCE8BFEC81}" destId="{CD8AA51D-59A3-4CF6-913A-7B6690D561AF}" srcOrd="3" destOrd="0" presId="urn:microsoft.com/office/officeart/2005/8/layout/radial6"/>
    <dgm:cxn modelId="{F0E40E92-9CE8-4B7D-949A-2F65836A65CE}" type="presParOf" srcId="{4F575D0D-EFCF-4C9F-AD69-E6CCE8BFEC81}" destId="{5D33A794-0196-4589-9994-DE6C5DEDDDA8}" srcOrd="4" destOrd="0" presId="urn:microsoft.com/office/officeart/2005/8/layout/radial6"/>
    <dgm:cxn modelId="{FC25A151-9955-4777-AED1-FCBC394C6AF7}" type="presParOf" srcId="{4F575D0D-EFCF-4C9F-AD69-E6CCE8BFEC81}" destId="{B2DC3794-58B6-45DC-94A3-401E4CD0FD39}" srcOrd="5" destOrd="0" presId="urn:microsoft.com/office/officeart/2005/8/layout/radial6"/>
    <dgm:cxn modelId="{11CEFFC2-DD0B-420E-8759-24F73F9092A5}" type="presParOf" srcId="{4F575D0D-EFCF-4C9F-AD69-E6CCE8BFEC81}" destId="{CFFC2C85-FB43-45D3-BDFC-2F3334864837}" srcOrd="6" destOrd="0" presId="urn:microsoft.com/office/officeart/2005/8/layout/radial6"/>
    <dgm:cxn modelId="{125FAEA0-A035-4087-BBD7-D1DC5F575A80}" type="presParOf" srcId="{4F575D0D-EFCF-4C9F-AD69-E6CCE8BFEC81}" destId="{9AE7F636-9B96-4909-8335-DF56EE81513C}" srcOrd="7" destOrd="0" presId="urn:microsoft.com/office/officeart/2005/8/layout/radial6"/>
    <dgm:cxn modelId="{1B876F8A-A04F-40E3-BF60-C48FE3A73AB8}" type="presParOf" srcId="{4F575D0D-EFCF-4C9F-AD69-E6CCE8BFEC81}" destId="{AC52ABAC-7D53-4DE0-AF3F-0657FC45320D}" srcOrd="8" destOrd="0" presId="urn:microsoft.com/office/officeart/2005/8/layout/radial6"/>
    <dgm:cxn modelId="{450A7D7D-D146-4371-B98E-040EE29E97D8}" type="presParOf" srcId="{4F575D0D-EFCF-4C9F-AD69-E6CCE8BFEC81}" destId="{03A6E979-3967-41E5-9E15-888A01DD6832}" srcOrd="9" destOrd="0" presId="urn:microsoft.com/office/officeart/2005/8/layout/radial6"/>
    <dgm:cxn modelId="{23D55498-F95A-4B2C-A110-337FD9D6F9FD}" type="presParOf" srcId="{4F575D0D-EFCF-4C9F-AD69-E6CCE8BFEC81}" destId="{CF7DBF45-6EDC-46CA-972C-196FB801D886}" srcOrd="10" destOrd="0" presId="urn:microsoft.com/office/officeart/2005/8/layout/radial6"/>
    <dgm:cxn modelId="{EF3572F1-818B-4F75-B8F0-F7FD2AB4EAD9}" type="presParOf" srcId="{4F575D0D-EFCF-4C9F-AD69-E6CCE8BFEC81}" destId="{B0812F6D-F152-4F78-AE84-FE5E8F407C12}" srcOrd="11" destOrd="0" presId="urn:microsoft.com/office/officeart/2005/8/layout/radial6"/>
    <dgm:cxn modelId="{F754AD3F-BC84-47D1-83D9-1D059325B607}" type="presParOf" srcId="{4F575D0D-EFCF-4C9F-AD69-E6CCE8BFEC81}" destId="{80DC9128-BAB9-48F2-BAF5-BD2FE3E21C78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9072F4B-E603-47CD-9513-23A79A449D91}" type="doc">
      <dgm:prSet loTypeId="urn:microsoft.com/office/officeart/2005/8/layout/hierarchy3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4B0E1E3-8623-4DBD-A0E8-E8E74F47F729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Analyst</a:t>
          </a:r>
          <a:endParaRPr lang="en-US" dirty="0">
            <a:latin typeface="Calibri" panose="020F0502020204030204" pitchFamily="34" charset="0"/>
          </a:endParaRPr>
        </a:p>
      </dgm:t>
    </dgm:pt>
    <dgm:pt modelId="{B4D5D56C-A698-478C-863A-BD2E14059F81}" type="parTrans" cxnId="{A3EC4709-9442-4451-A953-AD50BAC0F3B4}">
      <dgm:prSet/>
      <dgm:spPr/>
      <dgm:t>
        <a:bodyPr/>
        <a:lstStyle/>
        <a:p>
          <a:endParaRPr lang="en-US"/>
        </a:p>
      </dgm:t>
    </dgm:pt>
    <dgm:pt modelId="{56F085C8-DB58-4817-A53F-73C2DA64668F}" type="sibTrans" cxnId="{A3EC4709-9442-4451-A953-AD50BAC0F3B4}">
      <dgm:prSet/>
      <dgm:spPr/>
      <dgm:t>
        <a:bodyPr/>
        <a:lstStyle/>
        <a:p>
          <a:endParaRPr lang="en-US"/>
        </a:p>
      </dgm:t>
    </dgm:pt>
    <dgm:pt modelId="{7A466A62-520F-4320-9262-1E5E2EBD6681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Unknown Value</a:t>
          </a:r>
          <a:endParaRPr lang="en-US" dirty="0">
            <a:latin typeface="Calibri" panose="020F0502020204030204" pitchFamily="34" charset="0"/>
          </a:endParaRPr>
        </a:p>
      </dgm:t>
    </dgm:pt>
    <dgm:pt modelId="{1B3BEB4B-D98E-4E67-A637-091181A1F282}" type="parTrans" cxnId="{841C36CB-712A-4BD4-9498-B85CB8FB32B9}">
      <dgm:prSet/>
      <dgm:spPr/>
      <dgm:t>
        <a:bodyPr/>
        <a:lstStyle/>
        <a:p>
          <a:endParaRPr lang="en-US"/>
        </a:p>
      </dgm:t>
    </dgm:pt>
    <dgm:pt modelId="{6C9E5AA8-EFC8-46CC-93C7-767AB2B913CB}" type="sibTrans" cxnId="{841C36CB-712A-4BD4-9498-B85CB8FB32B9}">
      <dgm:prSet/>
      <dgm:spPr/>
      <dgm:t>
        <a:bodyPr/>
        <a:lstStyle/>
        <a:p>
          <a:endParaRPr lang="en-US"/>
        </a:p>
      </dgm:t>
    </dgm:pt>
    <dgm:pt modelId="{D2DEBA95-A74D-4135-8A7D-41011080CA33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40 hours Impact on Profits</a:t>
          </a:r>
          <a:endParaRPr lang="en-US" dirty="0">
            <a:latin typeface="Calibri" panose="020F0502020204030204" pitchFamily="34" charset="0"/>
          </a:endParaRPr>
        </a:p>
      </dgm:t>
    </dgm:pt>
    <dgm:pt modelId="{3B70420B-6CE7-4777-B174-A962015AC512}" type="parTrans" cxnId="{E879E60A-49EC-461B-BC30-5C6F73BF3413}">
      <dgm:prSet/>
      <dgm:spPr/>
      <dgm:t>
        <a:bodyPr/>
        <a:lstStyle/>
        <a:p>
          <a:endParaRPr lang="en-US"/>
        </a:p>
      </dgm:t>
    </dgm:pt>
    <dgm:pt modelId="{FD587493-EEF0-4357-AF61-35F3781ABF05}" type="sibTrans" cxnId="{E879E60A-49EC-461B-BC30-5C6F73BF3413}">
      <dgm:prSet/>
      <dgm:spPr/>
      <dgm:t>
        <a:bodyPr/>
        <a:lstStyle/>
        <a:p>
          <a:endParaRPr lang="en-US"/>
        </a:p>
      </dgm:t>
    </dgm:pt>
    <dgm:pt modelId="{B4AE8384-7D5A-470D-A87A-21B4A4F1DB34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Advocate</a:t>
          </a:r>
          <a:endParaRPr lang="en-US" dirty="0">
            <a:latin typeface="Calibri" panose="020F0502020204030204" pitchFamily="34" charset="0"/>
          </a:endParaRPr>
        </a:p>
      </dgm:t>
    </dgm:pt>
    <dgm:pt modelId="{FD6CFC58-B0C9-47ED-8D83-44201BAA6C4A}" type="parTrans" cxnId="{BFE74BF1-695B-4A9E-8385-9B11244AAB8B}">
      <dgm:prSet/>
      <dgm:spPr/>
      <dgm:t>
        <a:bodyPr/>
        <a:lstStyle/>
        <a:p>
          <a:endParaRPr lang="en-US"/>
        </a:p>
      </dgm:t>
    </dgm:pt>
    <dgm:pt modelId="{CC069E9E-FB76-4AB2-93B7-59A3AA66EBBC}" type="sibTrans" cxnId="{BFE74BF1-695B-4A9E-8385-9B11244AAB8B}">
      <dgm:prSet/>
      <dgm:spPr/>
      <dgm:t>
        <a:bodyPr/>
        <a:lstStyle/>
        <a:p>
          <a:endParaRPr lang="en-US"/>
        </a:p>
      </dgm:t>
    </dgm:pt>
    <dgm:pt modelId="{92AC3C5C-9C6A-499D-BE00-20B3321111B5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Valued Resource</a:t>
          </a:r>
          <a:endParaRPr lang="en-US" dirty="0">
            <a:latin typeface="Calibri" panose="020F0502020204030204" pitchFamily="34" charset="0"/>
          </a:endParaRPr>
        </a:p>
      </dgm:t>
    </dgm:pt>
    <dgm:pt modelId="{17D0F1FA-6039-4308-8095-9821D6D55AE8}" type="parTrans" cxnId="{00BCFA29-3412-4E8B-928D-72623EA717EC}">
      <dgm:prSet/>
      <dgm:spPr/>
      <dgm:t>
        <a:bodyPr/>
        <a:lstStyle/>
        <a:p>
          <a:endParaRPr lang="en-US"/>
        </a:p>
      </dgm:t>
    </dgm:pt>
    <dgm:pt modelId="{2F118B1C-0B5E-4942-A379-4816DD9213AF}" type="sibTrans" cxnId="{00BCFA29-3412-4E8B-928D-72623EA717EC}">
      <dgm:prSet/>
      <dgm:spPr/>
      <dgm:t>
        <a:bodyPr/>
        <a:lstStyle/>
        <a:p>
          <a:endParaRPr lang="en-US"/>
        </a:p>
      </dgm:t>
    </dgm:pt>
    <dgm:pt modelId="{B12F148A-75BE-4C29-9060-E3D4DB24B0B4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Impact Multiplies</a:t>
          </a:r>
          <a:endParaRPr lang="en-US" dirty="0">
            <a:latin typeface="Calibri" panose="020F0502020204030204" pitchFamily="34" charset="0"/>
          </a:endParaRPr>
        </a:p>
      </dgm:t>
    </dgm:pt>
    <dgm:pt modelId="{7038835C-0AF8-4414-BA76-EF2698E14A27}" type="parTrans" cxnId="{EE517CEB-E594-4710-836B-D8EA7E3E0A2A}">
      <dgm:prSet/>
      <dgm:spPr/>
      <dgm:t>
        <a:bodyPr/>
        <a:lstStyle/>
        <a:p>
          <a:endParaRPr lang="en-US"/>
        </a:p>
      </dgm:t>
    </dgm:pt>
    <dgm:pt modelId="{D6F84713-DC71-4F7E-8F09-2FC1233084CA}" type="sibTrans" cxnId="{EE517CEB-E594-4710-836B-D8EA7E3E0A2A}">
      <dgm:prSet/>
      <dgm:spPr/>
      <dgm:t>
        <a:bodyPr/>
        <a:lstStyle/>
        <a:p>
          <a:endParaRPr lang="en-US"/>
        </a:p>
      </dgm:t>
    </dgm:pt>
    <dgm:pt modelId="{DD8CA612-76A4-4395-B380-702AF28DA459}" type="pres">
      <dgm:prSet presAssocID="{99072F4B-E603-47CD-9513-23A79A449D9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83B062B-019E-48B1-A0F1-6CC435B45FC3}" type="pres">
      <dgm:prSet presAssocID="{54B0E1E3-8623-4DBD-A0E8-E8E74F47F729}" presName="root" presStyleCnt="0"/>
      <dgm:spPr/>
    </dgm:pt>
    <dgm:pt modelId="{C2536BC4-BA8E-4CF8-B013-65CC8219CFE9}" type="pres">
      <dgm:prSet presAssocID="{54B0E1E3-8623-4DBD-A0E8-E8E74F47F729}" presName="rootComposite" presStyleCnt="0"/>
      <dgm:spPr/>
    </dgm:pt>
    <dgm:pt modelId="{4BCB60C8-B8EE-4B61-845A-5BF2403F3D7E}" type="pres">
      <dgm:prSet presAssocID="{54B0E1E3-8623-4DBD-A0E8-E8E74F47F729}" presName="rootText" presStyleLbl="node1" presStyleIdx="0" presStyleCnt="2"/>
      <dgm:spPr/>
      <dgm:t>
        <a:bodyPr/>
        <a:lstStyle/>
        <a:p>
          <a:endParaRPr lang="en-US"/>
        </a:p>
      </dgm:t>
    </dgm:pt>
    <dgm:pt modelId="{28FBCCC6-EB6D-4E04-9943-D00F4985AF96}" type="pres">
      <dgm:prSet presAssocID="{54B0E1E3-8623-4DBD-A0E8-E8E74F47F729}" presName="rootConnector" presStyleLbl="node1" presStyleIdx="0" presStyleCnt="2"/>
      <dgm:spPr/>
      <dgm:t>
        <a:bodyPr/>
        <a:lstStyle/>
        <a:p>
          <a:endParaRPr lang="en-US"/>
        </a:p>
      </dgm:t>
    </dgm:pt>
    <dgm:pt modelId="{B4F26EC0-AAFD-451B-9363-D9469BEB2897}" type="pres">
      <dgm:prSet presAssocID="{54B0E1E3-8623-4DBD-A0E8-E8E74F47F729}" presName="childShape" presStyleCnt="0"/>
      <dgm:spPr/>
    </dgm:pt>
    <dgm:pt modelId="{6F4CCB7E-809E-406B-8D3A-DFF8D959C599}" type="pres">
      <dgm:prSet presAssocID="{1B3BEB4B-D98E-4E67-A637-091181A1F282}" presName="Name13" presStyleLbl="parChTrans1D2" presStyleIdx="0" presStyleCnt="4"/>
      <dgm:spPr/>
      <dgm:t>
        <a:bodyPr/>
        <a:lstStyle/>
        <a:p>
          <a:endParaRPr lang="en-US"/>
        </a:p>
      </dgm:t>
    </dgm:pt>
    <dgm:pt modelId="{C2100BFB-016A-416E-A778-2AAAB190D8D4}" type="pres">
      <dgm:prSet presAssocID="{7A466A62-520F-4320-9262-1E5E2EBD6681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2B3096-C645-4B98-8EB5-7868A253B1A9}" type="pres">
      <dgm:prSet presAssocID="{3B70420B-6CE7-4777-B174-A962015AC512}" presName="Name13" presStyleLbl="parChTrans1D2" presStyleIdx="1" presStyleCnt="4"/>
      <dgm:spPr/>
      <dgm:t>
        <a:bodyPr/>
        <a:lstStyle/>
        <a:p>
          <a:endParaRPr lang="en-US"/>
        </a:p>
      </dgm:t>
    </dgm:pt>
    <dgm:pt modelId="{547973B3-9222-4E4A-89F8-255B2F869E2A}" type="pres">
      <dgm:prSet presAssocID="{D2DEBA95-A74D-4135-8A7D-41011080CA33}" presName="childText" presStyleLbl="bgAcc1" presStyleIdx="1" presStyleCnt="4" custLinFactNeighborX="753" custLinFactNeighborY="-6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68602C-549F-4D4A-AE0C-6ED537470896}" type="pres">
      <dgm:prSet presAssocID="{B4AE8384-7D5A-470D-A87A-21B4A4F1DB34}" presName="root" presStyleCnt="0"/>
      <dgm:spPr/>
    </dgm:pt>
    <dgm:pt modelId="{DF1C79AF-9BAF-4C7E-8E41-7D4EE829798F}" type="pres">
      <dgm:prSet presAssocID="{B4AE8384-7D5A-470D-A87A-21B4A4F1DB34}" presName="rootComposite" presStyleCnt="0"/>
      <dgm:spPr/>
    </dgm:pt>
    <dgm:pt modelId="{6DD6F9F9-C49A-44D3-9715-19FB04BA5D50}" type="pres">
      <dgm:prSet presAssocID="{B4AE8384-7D5A-470D-A87A-21B4A4F1DB34}" presName="rootText" presStyleLbl="node1" presStyleIdx="1" presStyleCnt="2"/>
      <dgm:spPr/>
      <dgm:t>
        <a:bodyPr/>
        <a:lstStyle/>
        <a:p>
          <a:endParaRPr lang="en-US"/>
        </a:p>
      </dgm:t>
    </dgm:pt>
    <dgm:pt modelId="{F140A804-59A4-4806-AD67-DC7F426B907C}" type="pres">
      <dgm:prSet presAssocID="{B4AE8384-7D5A-470D-A87A-21B4A4F1DB34}" presName="rootConnector" presStyleLbl="node1" presStyleIdx="1" presStyleCnt="2"/>
      <dgm:spPr/>
      <dgm:t>
        <a:bodyPr/>
        <a:lstStyle/>
        <a:p>
          <a:endParaRPr lang="en-US"/>
        </a:p>
      </dgm:t>
    </dgm:pt>
    <dgm:pt modelId="{AA451021-0588-4840-B8AF-E721A5EDE2A5}" type="pres">
      <dgm:prSet presAssocID="{B4AE8384-7D5A-470D-A87A-21B4A4F1DB34}" presName="childShape" presStyleCnt="0"/>
      <dgm:spPr/>
    </dgm:pt>
    <dgm:pt modelId="{33260985-3A63-42F6-8A92-17592EF54C60}" type="pres">
      <dgm:prSet presAssocID="{17D0F1FA-6039-4308-8095-9821D6D55AE8}" presName="Name13" presStyleLbl="parChTrans1D2" presStyleIdx="2" presStyleCnt="4"/>
      <dgm:spPr/>
      <dgm:t>
        <a:bodyPr/>
        <a:lstStyle/>
        <a:p>
          <a:endParaRPr lang="en-US"/>
        </a:p>
      </dgm:t>
    </dgm:pt>
    <dgm:pt modelId="{62B1F6CF-2195-47B5-9667-E224A22D6A84}" type="pres">
      <dgm:prSet presAssocID="{92AC3C5C-9C6A-499D-BE00-20B3321111B5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99340F-E8A3-4397-A7C8-E8561D0E1BD8}" type="pres">
      <dgm:prSet presAssocID="{7038835C-0AF8-4414-BA76-EF2698E14A27}" presName="Name13" presStyleLbl="parChTrans1D2" presStyleIdx="3" presStyleCnt="4"/>
      <dgm:spPr/>
      <dgm:t>
        <a:bodyPr/>
        <a:lstStyle/>
        <a:p>
          <a:endParaRPr lang="en-US"/>
        </a:p>
      </dgm:t>
    </dgm:pt>
    <dgm:pt modelId="{E9D26963-59BE-4966-80A4-F3602EF893B8}" type="pres">
      <dgm:prSet presAssocID="{B12F148A-75BE-4C29-9060-E3D4DB24B0B4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048411-92BA-4F75-8FAB-D9B862B60BBF}" type="presOf" srcId="{54B0E1E3-8623-4DBD-A0E8-E8E74F47F729}" destId="{28FBCCC6-EB6D-4E04-9943-D00F4985AF96}" srcOrd="1" destOrd="0" presId="urn:microsoft.com/office/officeart/2005/8/layout/hierarchy3"/>
    <dgm:cxn modelId="{BFE74BF1-695B-4A9E-8385-9B11244AAB8B}" srcId="{99072F4B-E603-47CD-9513-23A79A449D91}" destId="{B4AE8384-7D5A-470D-A87A-21B4A4F1DB34}" srcOrd="1" destOrd="0" parTransId="{FD6CFC58-B0C9-47ED-8D83-44201BAA6C4A}" sibTransId="{CC069E9E-FB76-4AB2-93B7-59A3AA66EBBC}"/>
    <dgm:cxn modelId="{4D2BF4F7-D48D-4F37-A28B-22F51D83DCAA}" type="presOf" srcId="{D2DEBA95-A74D-4135-8A7D-41011080CA33}" destId="{547973B3-9222-4E4A-89F8-255B2F869E2A}" srcOrd="0" destOrd="0" presId="urn:microsoft.com/office/officeart/2005/8/layout/hierarchy3"/>
    <dgm:cxn modelId="{8D992C0D-0F1F-4989-95B1-1798A309EAAB}" type="presOf" srcId="{17D0F1FA-6039-4308-8095-9821D6D55AE8}" destId="{33260985-3A63-42F6-8A92-17592EF54C60}" srcOrd="0" destOrd="0" presId="urn:microsoft.com/office/officeart/2005/8/layout/hierarchy3"/>
    <dgm:cxn modelId="{841C36CB-712A-4BD4-9498-B85CB8FB32B9}" srcId="{54B0E1E3-8623-4DBD-A0E8-E8E74F47F729}" destId="{7A466A62-520F-4320-9262-1E5E2EBD6681}" srcOrd="0" destOrd="0" parTransId="{1B3BEB4B-D98E-4E67-A637-091181A1F282}" sibTransId="{6C9E5AA8-EFC8-46CC-93C7-767AB2B913CB}"/>
    <dgm:cxn modelId="{40DAF6E8-F6D7-412A-A1D6-FE99087AB6CB}" type="presOf" srcId="{B12F148A-75BE-4C29-9060-E3D4DB24B0B4}" destId="{E9D26963-59BE-4966-80A4-F3602EF893B8}" srcOrd="0" destOrd="0" presId="urn:microsoft.com/office/officeart/2005/8/layout/hierarchy3"/>
    <dgm:cxn modelId="{ED94702B-11D9-40FB-8398-C32002FFE7D4}" type="presOf" srcId="{92AC3C5C-9C6A-499D-BE00-20B3321111B5}" destId="{62B1F6CF-2195-47B5-9667-E224A22D6A84}" srcOrd="0" destOrd="0" presId="urn:microsoft.com/office/officeart/2005/8/layout/hierarchy3"/>
    <dgm:cxn modelId="{A63A5B8A-E1DC-4695-A72D-6F8E2F9164FF}" type="presOf" srcId="{99072F4B-E603-47CD-9513-23A79A449D91}" destId="{DD8CA612-76A4-4395-B380-702AF28DA459}" srcOrd="0" destOrd="0" presId="urn:microsoft.com/office/officeart/2005/8/layout/hierarchy3"/>
    <dgm:cxn modelId="{A3EC4709-9442-4451-A953-AD50BAC0F3B4}" srcId="{99072F4B-E603-47CD-9513-23A79A449D91}" destId="{54B0E1E3-8623-4DBD-A0E8-E8E74F47F729}" srcOrd="0" destOrd="0" parTransId="{B4D5D56C-A698-478C-863A-BD2E14059F81}" sibTransId="{56F085C8-DB58-4817-A53F-73C2DA64668F}"/>
    <dgm:cxn modelId="{5EBBD268-20FF-4D91-8675-AC70485D8DDD}" type="presOf" srcId="{7038835C-0AF8-4414-BA76-EF2698E14A27}" destId="{EB99340F-E8A3-4397-A7C8-E8561D0E1BD8}" srcOrd="0" destOrd="0" presId="urn:microsoft.com/office/officeart/2005/8/layout/hierarchy3"/>
    <dgm:cxn modelId="{E45D4873-91E3-4C90-8866-E3B5ED1C417F}" type="presOf" srcId="{54B0E1E3-8623-4DBD-A0E8-E8E74F47F729}" destId="{4BCB60C8-B8EE-4B61-845A-5BF2403F3D7E}" srcOrd="0" destOrd="0" presId="urn:microsoft.com/office/officeart/2005/8/layout/hierarchy3"/>
    <dgm:cxn modelId="{C4F91856-8DC3-465E-A3EB-7B0D674F079E}" type="presOf" srcId="{B4AE8384-7D5A-470D-A87A-21B4A4F1DB34}" destId="{F140A804-59A4-4806-AD67-DC7F426B907C}" srcOrd="1" destOrd="0" presId="urn:microsoft.com/office/officeart/2005/8/layout/hierarchy3"/>
    <dgm:cxn modelId="{E879E60A-49EC-461B-BC30-5C6F73BF3413}" srcId="{54B0E1E3-8623-4DBD-A0E8-E8E74F47F729}" destId="{D2DEBA95-A74D-4135-8A7D-41011080CA33}" srcOrd="1" destOrd="0" parTransId="{3B70420B-6CE7-4777-B174-A962015AC512}" sibTransId="{FD587493-EEF0-4357-AF61-35F3781ABF05}"/>
    <dgm:cxn modelId="{4C8DCEBE-C9B5-4D47-B155-0329B4755D7D}" type="presOf" srcId="{7A466A62-520F-4320-9262-1E5E2EBD6681}" destId="{C2100BFB-016A-416E-A778-2AAAB190D8D4}" srcOrd="0" destOrd="0" presId="urn:microsoft.com/office/officeart/2005/8/layout/hierarchy3"/>
    <dgm:cxn modelId="{00BCFA29-3412-4E8B-928D-72623EA717EC}" srcId="{B4AE8384-7D5A-470D-A87A-21B4A4F1DB34}" destId="{92AC3C5C-9C6A-499D-BE00-20B3321111B5}" srcOrd="0" destOrd="0" parTransId="{17D0F1FA-6039-4308-8095-9821D6D55AE8}" sibTransId="{2F118B1C-0B5E-4942-A379-4816DD9213AF}"/>
    <dgm:cxn modelId="{EE517CEB-E594-4710-836B-D8EA7E3E0A2A}" srcId="{B4AE8384-7D5A-470D-A87A-21B4A4F1DB34}" destId="{B12F148A-75BE-4C29-9060-E3D4DB24B0B4}" srcOrd="1" destOrd="0" parTransId="{7038835C-0AF8-4414-BA76-EF2698E14A27}" sibTransId="{D6F84713-DC71-4F7E-8F09-2FC1233084CA}"/>
    <dgm:cxn modelId="{EC27EA06-1D4B-447F-816E-5E3D51A27898}" type="presOf" srcId="{1B3BEB4B-D98E-4E67-A637-091181A1F282}" destId="{6F4CCB7E-809E-406B-8D3A-DFF8D959C599}" srcOrd="0" destOrd="0" presId="urn:microsoft.com/office/officeart/2005/8/layout/hierarchy3"/>
    <dgm:cxn modelId="{ABDC4848-917F-4C82-A45D-0EF4A6942313}" type="presOf" srcId="{B4AE8384-7D5A-470D-A87A-21B4A4F1DB34}" destId="{6DD6F9F9-C49A-44D3-9715-19FB04BA5D50}" srcOrd="0" destOrd="0" presId="urn:microsoft.com/office/officeart/2005/8/layout/hierarchy3"/>
    <dgm:cxn modelId="{04A00503-0207-476A-BC82-60E9453DBFE2}" type="presOf" srcId="{3B70420B-6CE7-4777-B174-A962015AC512}" destId="{A92B3096-C645-4B98-8EB5-7868A253B1A9}" srcOrd="0" destOrd="0" presId="urn:microsoft.com/office/officeart/2005/8/layout/hierarchy3"/>
    <dgm:cxn modelId="{5744B4F5-48CE-40EE-B259-AC3E1C3D3A06}" type="presParOf" srcId="{DD8CA612-76A4-4395-B380-702AF28DA459}" destId="{A83B062B-019E-48B1-A0F1-6CC435B45FC3}" srcOrd="0" destOrd="0" presId="urn:microsoft.com/office/officeart/2005/8/layout/hierarchy3"/>
    <dgm:cxn modelId="{CBC3422A-BD1C-4BC5-881A-8FB2ADAA837F}" type="presParOf" srcId="{A83B062B-019E-48B1-A0F1-6CC435B45FC3}" destId="{C2536BC4-BA8E-4CF8-B013-65CC8219CFE9}" srcOrd="0" destOrd="0" presId="urn:microsoft.com/office/officeart/2005/8/layout/hierarchy3"/>
    <dgm:cxn modelId="{A9ADC275-30DA-4508-A462-7DD5BCD914F1}" type="presParOf" srcId="{C2536BC4-BA8E-4CF8-B013-65CC8219CFE9}" destId="{4BCB60C8-B8EE-4B61-845A-5BF2403F3D7E}" srcOrd="0" destOrd="0" presId="urn:microsoft.com/office/officeart/2005/8/layout/hierarchy3"/>
    <dgm:cxn modelId="{2C1CC674-51D1-4404-9D63-6E52052AAC56}" type="presParOf" srcId="{C2536BC4-BA8E-4CF8-B013-65CC8219CFE9}" destId="{28FBCCC6-EB6D-4E04-9943-D00F4985AF96}" srcOrd="1" destOrd="0" presId="urn:microsoft.com/office/officeart/2005/8/layout/hierarchy3"/>
    <dgm:cxn modelId="{5D722EE1-058A-4050-9B91-A165A03871E7}" type="presParOf" srcId="{A83B062B-019E-48B1-A0F1-6CC435B45FC3}" destId="{B4F26EC0-AAFD-451B-9363-D9469BEB2897}" srcOrd="1" destOrd="0" presId="urn:microsoft.com/office/officeart/2005/8/layout/hierarchy3"/>
    <dgm:cxn modelId="{03063428-8867-4DF7-9E36-5DD7D1251A21}" type="presParOf" srcId="{B4F26EC0-AAFD-451B-9363-D9469BEB2897}" destId="{6F4CCB7E-809E-406B-8D3A-DFF8D959C599}" srcOrd="0" destOrd="0" presId="urn:microsoft.com/office/officeart/2005/8/layout/hierarchy3"/>
    <dgm:cxn modelId="{29F83FE7-1CBE-4535-AA7E-0F00288DE6D1}" type="presParOf" srcId="{B4F26EC0-AAFD-451B-9363-D9469BEB2897}" destId="{C2100BFB-016A-416E-A778-2AAAB190D8D4}" srcOrd="1" destOrd="0" presId="urn:microsoft.com/office/officeart/2005/8/layout/hierarchy3"/>
    <dgm:cxn modelId="{49DCD56C-AC45-4F05-8A65-83D14B49F04B}" type="presParOf" srcId="{B4F26EC0-AAFD-451B-9363-D9469BEB2897}" destId="{A92B3096-C645-4B98-8EB5-7868A253B1A9}" srcOrd="2" destOrd="0" presId="urn:microsoft.com/office/officeart/2005/8/layout/hierarchy3"/>
    <dgm:cxn modelId="{7F0F5CFC-9B46-471B-B57D-9482453A8F6F}" type="presParOf" srcId="{B4F26EC0-AAFD-451B-9363-D9469BEB2897}" destId="{547973B3-9222-4E4A-89F8-255B2F869E2A}" srcOrd="3" destOrd="0" presId="urn:microsoft.com/office/officeart/2005/8/layout/hierarchy3"/>
    <dgm:cxn modelId="{7F9877E3-F529-4B9B-AA4D-D386B8E8C1C7}" type="presParOf" srcId="{DD8CA612-76A4-4395-B380-702AF28DA459}" destId="{8968602C-549F-4D4A-AE0C-6ED537470896}" srcOrd="1" destOrd="0" presId="urn:microsoft.com/office/officeart/2005/8/layout/hierarchy3"/>
    <dgm:cxn modelId="{DBB30438-4BA2-41A5-8C0E-5965DEE8E471}" type="presParOf" srcId="{8968602C-549F-4D4A-AE0C-6ED537470896}" destId="{DF1C79AF-9BAF-4C7E-8E41-7D4EE829798F}" srcOrd="0" destOrd="0" presId="urn:microsoft.com/office/officeart/2005/8/layout/hierarchy3"/>
    <dgm:cxn modelId="{9798F775-E392-41BC-8E70-EBC426ECD5D7}" type="presParOf" srcId="{DF1C79AF-9BAF-4C7E-8E41-7D4EE829798F}" destId="{6DD6F9F9-C49A-44D3-9715-19FB04BA5D50}" srcOrd="0" destOrd="0" presId="urn:microsoft.com/office/officeart/2005/8/layout/hierarchy3"/>
    <dgm:cxn modelId="{97C55D7C-FEA7-42CC-A9F9-0837EA4B9D00}" type="presParOf" srcId="{DF1C79AF-9BAF-4C7E-8E41-7D4EE829798F}" destId="{F140A804-59A4-4806-AD67-DC7F426B907C}" srcOrd="1" destOrd="0" presId="urn:microsoft.com/office/officeart/2005/8/layout/hierarchy3"/>
    <dgm:cxn modelId="{79E444F5-FF9E-4924-8E79-93CCCBF32C7D}" type="presParOf" srcId="{8968602C-549F-4D4A-AE0C-6ED537470896}" destId="{AA451021-0588-4840-B8AF-E721A5EDE2A5}" srcOrd="1" destOrd="0" presId="urn:microsoft.com/office/officeart/2005/8/layout/hierarchy3"/>
    <dgm:cxn modelId="{1B8A5CBB-BE8D-49F0-9452-9BF1EF78590B}" type="presParOf" srcId="{AA451021-0588-4840-B8AF-E721A5EDE2A5}" destId="{33260985-3A63-42F6-8A92-17592EF54C60}" srcOrd="0" destOrd="0" presId="urn:microsoft.com/office/officeart/2005/8/layout/hierarchy3"/>
    <dgm:cxn modelId="{3EB1534D-14F0-4919-B0FF-A60E24255D74}" type="presParOf" srcId="{AA451021-0588-4840-B8AF-E721A5EDE2A5}" destId="{62B1F6CF-2195-47B5-9667-E224A22D6A84}" srcOrd="1" destOrd="0" presId="urn:microsoft.com/office/officeart/2005/8/layout/hierarchy3"/>
    <dgm:cxn modelId="{3FDFBBB3-F2EE-41F3-88C1-30586E77DDA0}" type="presParOf" srcId="{AA451021-0588-4840-B8AF-E721A5EDE2A5}" destId="{EB99340F-E8A3-4397-A7C8-E8561D0E1BD8}" srcOrd="2" destOrd="0" presId="urn:microsoft.com/office/officeart/2005/8/layout/hierarchy3"/>
    <dgm:cxn modelId="{006A91B9-0252-46FF-8BF6-341DC0E910EE}" type="presParOf" srcId="{AA451021-0588-4840-B8AF-E721A5EDE2A5}" destId="{E9D26963-59BE-4966-80A4-F3602EF893B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C5E2C51-15B5-4421-BC4D-33F6F0A6A557}" type="doc">
      <dgm:prSet loTypeId="urn:microsoft.com/office/officeart/2005/8/layout/radial2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6465BC6-5927-4F87-911C-D82074153635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Design</a:t>
          </a:r>
          <a:endParaRPr lang="en-US" dirty="0">
            <a:latin typeface="Calibri" panose="020F0502020204030204" pitchFamily="34" charset="0"/>
          </a:endParaRPr>
        </a:p>
      </dgm:t>
    </dgm:pt>
    <dgm:pt modelId="{A9F76B15-1ED4-489E-8B65-37E7D4056CD4}" type="parTrans" cxnId="{427DE35C-E0FE-46F2-B8E9-A800AFFF5AEA}">
      <dgm:prSet/>
      <dgm:spPr/>
      <dgm:t>
        <a:bodyPr/>
        <a:lstStyle/>
        <a:p>
          <a:endParaRPr lang="en-US"/>
        </a:p>
      </dgm:t>
    </dgm:pt>
    <dgm:pt modelId="{588D8360-6929-4532-9409-1FA9340A9A1A}" type="sibTrans" cxnId="{427DE35C-E0FE-46F2-B8E9-A800AFFF5AEA}">
      <dgm:prSet/>
      <dgm:spPr/>
      <dgm:t>
        <a:bodyPr/>
        <a:lstStyle/>
        <a:p>
          <a:endParaRPr lang="en-US"/>
        </a:p>
      </dgm:t>
    </dgm:pt>
    <dgm:pt modelId="{855F6985-8172-4031-A6EC-F1D29292025A}">
      <dgm:prSet phldrT="[Text]" custT="1"/>
      <dgm:spPr/>
      <dgm:t>
        <a:bodyPr/>
        <a:lstStyle/>
        <a:p>
          <a:r>
            <a:rPr lang="en-US" sz="2000" dirty="0" smtClean="0">
              <a:latin typeface="Calibri" panose="020F0502020204030204" pitchFamily="34" charset="0"/>
            </a:rPr>
            <a:t>Initial Analysis</a:t>
          </a:r>
          <a:endParaRPr lang="en-US" sz="2000" dirty="0">
            <a:latin typeface="Calibri" panose="020F0502020204030204" pitchFamily="34" charset="0"/>
          </a:endParaRPr>
        </a:p>
      </dgm:t>
    </dgm:pt>
    <dgm:pt modelId="{E7112066-986E-4E1F-95A7-E63FC068C3EF}" type="parTrans" cxnId="{4165D837-9D7E-4789-9A46-EAA361F47891}">
      <dgm:prSet/>
      <dgm:spPr/>
      <dgm:t>
        <a:bodyPr/>
        <a:lstStyle/>
        <a:p>
          <a:endParaRPr lang="en-US"/>
        </a:p>
      </dgm:t>
    </dgm:pt>
    <dgm:pt modelId="{11C37BB1-4900-4122-AE7D-3C64419EC74C}" type="sibTrans" cxnId="{4165D837-9D7E-4789-9A46-EAA361F47891}">
      <dgm:prSet/>
      <dgm:spPr/>
      <dgm:t>
        <a:bodyPr/>
        <a:lstStyle/>
        <a:p>
          <a:endParaRPr lang="en-US"/>
        </a:p>
      </dgm:t>
    </dgm:pt>
    <dgm:pt modelId="{1E0A79ED-1CFE-42EC-A186-0C940E7BF5F9}">
      <dgm:prSet phldrT="[Text]" custT="1"/>
      <dgm:spPr/>
      <dgm:t>
        <a:bodyPr/>
        <a:lstStyle/>
        <a:p>
          <a:r>
            <a:rPr lang="en-US" sz="2000" dirty="0" smtClean="0">
              <a:latin typeface="Calibri" panose="020F0502020204030204" pitchFamily="34" charset="0"/>
            </a:rPr>
            <a:t>Parametric Studies</a:t>
          </a:r>
          <a:endParaRPr lang="en-US" sz="2000" dirty="0">
            <a:latin typeface="Calibri" panose="020F0502020204030204" pitchFamily="34" charset="0"/>
          </a:endParaRPr>
        </a:p>
      </dgm:t>
    </dgm:pt>
    <dgm:pt modelId="{ACD0DF3D-E558-47FC-BF10-E313816AC41F}" type="parTrans" cxnId="{DBE40F21-1741-4718-87C4-8A89B4F3A9BD}">
      <dgm:prSet/>
      <dgm:spPr/>
      <dgm:t>
        <a:bodyPr/>
        <a:lstStyle/>
        <a:p>
          <a:endParaRPr lang="en-US"/>
        </a:p>
      </dgm:t>
    </dgm:pt>
    <dgm:pt modelId="{1A0455A0-7D23-42EC-896C-BA49455112A2}" type="sibTrans" cxnId="{DBE40F21-1741-4718-87C4-8A89B4F3A9BD}">
      <dgm:prSet/>
      <dgm:spPr/>
      <dgm:t>
        <a:bodyPr/>
        <a:lstStyle/>
        <a:p>
          <a:endParaRPr lang="en-US"/>
        </a:p>
      </dgm:t>
    </dgm:pt>
    <dgm:pt modelId="{F3410E9A-CB3D-4ABF-8A2B-CB97823998E6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Prototype</a:t>
          </a:r>
          <a:endParaRPr lang="en-US" dirty="0">
            <a:latin typeface="Calibri" panose="020F0502020204030204" pitchFamily="34" charset="0"/>
          </a:endParaRPr>
        </a:p>
      </dgm:t>
    </dgm:pt>
    <dgm:pt modelId="{50206151-007D-4E8E-8CAF-910FE62B0BFC}" type="parTrans" cxnId="{5EE46479-1A8C-4425-90F5-9EC48D53A3C8}">
      <dgm:prSet/>
      <dgm:spPr/>
      <dgm:t>
        <a:bodyPr/>
        <a:lstStyle/>
        <a:p>
          <a:endParaRPr lang="en-US"/>
        </a:p>
      </dgm:t>
    </dgm:pt>
    <dgm:pt modelId="{A0898CA5-2DB9-4C62-A831-8EB8280D5B5A}" type="sibTrans" cxnId="{5EE46479-1A8C-4425-90F5-9EC48D53A3C8}">
      <dgm:prSet/>
      <dgm:spPr/>
      <dgm:t>
        <a:bodyPr/>
        <a:lstStyle/>
        <a:p>
          <a:endParaRPr lang="en-US"/>
        </a:p>
      </dgm:t>
    </dgm:pt>
    <dgm:pt modelId="{07D58BAD-E4DD-47BE-AAAF-12979BE11168}">
      <dgm:prSet phldrT="[Text]" custT="1"/>
      <dgm:spPr/>
      <dgm:t>
        <a:bodyPr/>
        <a:lstStyle/>
        <a:p>
          <a:r>
            <a:rPr lang="en-US" sz="2000" dirty="0" smtClean="0">
              <a:latin typeface="Calibri" panose="020F0502020204030204" pitchFamily="34" charset="0"/>
            </a:rPr>
            <a:t>Redesign</a:t>
          </a:r>
          <a:endParaRPr lang="en-US" sz="2000" dirty="0">
            <a:latin typeface="Calibri" panose="020F0502020204030204" pitchFamily="34" charset="0"/>
          </a:endParaRPr>
        </a:p>
      </dgm:t>
    </dgm:pt>
    <dgm:pt modelId="{FD7DED13-68A5-439E-8BAA-BA1FB6117270}" type="parTrans" cxnId="{DCE965B3-CD29-49D6-B9B0-4475364FAD1D}">
      <dgm:prSet/>
      <dgm:spPr/>
      <dgm:t>
        <a:bodyPr/>
        <a:lstStyle/>
        <a:p>
          <a:endParaRPr lang="en-US"/>
        </a:p>
      </dgm:t>
    </dgm:pt>
    <dgm:pt modelId="{A6D6939B-A7E1-464C-9CAD-1AA0C4F5D08F}" type="sibTrans" cxnId="{DCE965B3-CD29-49D6-B9B0-4475364FAD1D}">
      <dgm:prSet/>
      <dgm:spPr/>
      <dgm:t>
        <a:bodyPr/>
        <a:lstStyle/>
        <a:p>
          <a:endParaRPr lang="en-US"/>
        </a:p>
      </dgm:t>
    </dgm:pt>
    <dgm:pt modelId="{B8B714DE-91BC-4E21-ADA3-8A3DAD3B7667}">
      <dgm:prSet phldrT="[Text]" custT="1"/>
      <dgm:spPr/>
      <dgm:t>
        <a:bodyPr/>
        <a:lstStyle/>
        <a:p>
          <a:r>
            <a:rPr lang="en-US" sz="2000" dirty="0" smtClean="0">
              <a:latin typeface="Calibri" panose="020F0502020204030204" pitchFamily="34" charset="0"/>
            </a:rPr>
            <a:t>Failure Modes</a:t>
          </a:r>
          <a:endParaRPr lang="en-US" sz="2000" dirty="0">
            <a:latin typeface="Calibri" panose="020F0502020204030204" pitchFamily="34" charset="0"/>
          </a:endParaRPr>
        </a:p>
      </dgm:t>
    </dgm:pt>
    <dgm:pt modelId="{920C2D9E-A01B-472A-988E-158385318CF5}" type="parTrans" cxnId="{543D2B74-8291-46BB-88A6-13F27BA46972}">
      <dgm:prSet/>
      <dgm:spPr/>
      <dgm:t>
        <a:bodyPr/>
        <a:lstStyle/>
        <a:p>
          <a:endParaRPr lang="en-US"/>
        </a:p>
      </dgm:t>
    </dgm:pt>
    <dgm:pt modelId="{08BCE7B7-08E1-4300-895B-CE03D4CD7D17}" type="sibTrans" cxnId="{543D2B74-8291-46BB-88A6-13F27BA46972}">
      <dgm:prSet/>
      <dgm:spPr/>
      <dgm:t>
        <a:bodyPr/>
        <a:lstStyle/>
        <a:p>
          <a:endParaRPr lang="en-US"/>
        </a:p>
      </dgm:t>
    </dgm:pt>
    <dgm:pt modelId="{3C77E861-23A7-40E3-8F86-3C13E4C731AD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</a:rPr>
            <a:t>Sustain</a:t>
          </a:r>
          <a:endParaRPr lang="en-US" dirty="0">
            <a:latin typeface="Calibri" panose="020F0502020204030204" pitchFamily="34" charset="0"/>
          </a:endParaRPr>
        </a:p>
      </dgm:t>
    </dgm:pt>
    <dgm:pt modelId="{4387451C-1181-492D-90B5-E684AADC6ACA}" type="parTrans" cxnId="{65CCB6C0-FABE-45F1-8A10-96A878190254}">
      <dgm:prSet/>
      <dgm:spPr/>
      <dgm:t>
        <a:bodyPr/>
        <a:lstStyle/>
        <a:p>
          <a:endParaRPr lang="en-US"/>
        </a:p>
      </dgm:t>
    </dgm:pt>
    <dgm:pt modelId="{8E8ED888-1EEF-47ED-A9E6-498267A9D0FE}" type="sibTrans" cxnId="{65CCB6C0-FABE-45F1-8A10-96A878190254}">
      <dgm:prSet/>
      <dgm:spPr/>
      <dgm:t>
        <a:bodyPr/>
        <a:lstStyle/>
        <a:p>
          <a:endParaRPr lang="en-US"/>
        </a:p>
      </dgm:t>
    </dgm:pt>
    <dgm:pt modelId="{DBEA6230-7304-483C-97A9-9B0C25FD7B43}">
      <dgm:prSet phldrT="[Text]" custT="1"/>
      <dgm:spPr/>
      <dgm:t>
        <a:bodyPr/>
        <a:lstStyle/>
        <a:p>
          <a:r>
            <a:rPr lang="en-US" sz="2000" dirty="0" smtClean="0">
              <a:latin typeface="Calibri" panose="020F0502020204030204" pitchFamily="34" charset="0"/>
            </a:rPr>
            <a:t>Design Improvements</a:t>
          </a:r>
          <a:endParaRPr lang="en-US" sz="2000" dirty="0">
            <a:latin typeface="Calibri" panose="020F0502020204030204" pitchFamily="34" charset="0"/>
          </a:endParaRPr>
        </a:p>
      </dgm:t>
    </dgm:pt>
    <dgm:pt modelId="{1C7E23EF-92CF-412E-9880-6F498B1EFABD}" type="parTrans" cxnId="{ADE9F342-5047-471F-A32D-16E32A51EEA1}">
      <dgm:prSet/>
      <dgm:spPr/>
      <dgm:t>
        <a:bodyPr/>
        <a:lstStyle/>
        <a:p>
          <a:endParaRPr lang="en-US"/>
        </a:p>
      </dgm:t>
    </dgm:pt>
    <dgm:pt modelId="{51311B43-BC4F-48A5-8A82-5FD018DE777C}" type="sibTrans" cxnId="{ADE9F342-5047-471F-A32D-16E32A51EEA1}">
      <dgm:prSet/>
      <dgm:spPr/>
      <dgm:t>
        <a:bodyPr/>
        <a:lstStyle/>
        <a:p>
          <a:endParaRPr lang="en-US"/>
        </a:p>
      </dgm:t>
    </dgm:pt>
    <dgm:pt modelId="{DC629DBF-E294-48E1-AB04-3CE9058B9EC8}">
      <dgm:prSet phldrT="[Text]" custT="1"/>
      <dgm:spPr/>
      <dgm:t>
        <a:bodyPr/>
        <a:lstStyle/>
        <a:p>
          <a:r>
            <a:rPr lang="en-US" sz="2000" dirty="0" smtClean="0">
              <a:latin typeface="Calibri" panose="020F0502020204030204" pitchFamily="34" charset="0"/>
            </a:rPr>
            <a:t>Reduce Costs</a:t>
          </a:r>
          <a:endParaRPr lang="en-US" sz="2000" dirty="0">
            <a:latin typeface="Calibri" panose="020F0502020204030204" pitchFamily="34" charset="0"/>
          </a:endParaRPr>
        </a:p>
      </dgm:t>
    </dgm:pt>
    <dgm:pt modelId="{84CA7360-97B9-4BE4-99ED-82E785DF8837}" type="parTrans" cxnId="{C8AD4223-61C9-4577-BA48-C01EA7920F85}">
      <dgm:prSet/>
      <dgm:spPr/>
      <dgm:t>
        <a:bodyPr/>
        <a:lstStyle/>
        <a:p>
          <a:endParaRPr lang="en-US"/>
        </a:p>
      </dgm:t>
    </dgm:pt>
    <dgm:pt modelId="{9F8EB116-E818-46A9-B113-CF6D3F8DE6AC}" type="sibTrans" cxnId="{C8AD4223-61C9-4577-BA48-C01EA7920F85}">
      <dgm:prSet/>
      <dgm:spPr/>
      <dgm:t>
        <a:bodyPr/>
        <a:lstStyle/>
        <a:p>
          <a:endParaRPr lang="en-US"/>
        </a:p>
      </dgm:t>
    </dgm:pt>
    <dgm:pt modelId="{67CA184E-C081-4285-8232-9F0B170D48DD}" type="pres">
      <dgm:prSet presAssocID="{BC5E2C51-15B5-4421-BC4D-33F6F0A6A55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9B9F6A-3E92-4221-91D4-9AD0636DF0B0}" type="pres">
      <dgm:prSet presAssocID="{BC5E2C51-15B5-4421-BC4D-33F6F0A6A557}" presName="cycle" presStyleCnt="0"/>
      <dgm:spPr/>
    </dgm:pt>
    <dgm:pt modelId="{E51DEDF4-A84B-4978-A87C-E3AB7A80248F}" type="pres">
      <dgm:prSet presAssocID="{BC5E2C51-15B5-4421-BC4D-33F6F0A6A557}" presName="centerShape" presStyleCnt="0"/>
      <dgm:spPr/>
    </dgm:pt>
    <dgm:pt modelId="{25AF274F-3115-4F70-B684-47CCF6841CB3}" type="pres">
      <dgm:prSet presAssocID="{BC5E2C51-15B5-4421-BC4D-33F6F0A6A557}" presName="connSite" presStyleLbl="node1" presStyleIdx="0" presStyleCnt="4"/>
      <dgm:spPr/>
    </dgm:pt>
    <dgm:pt modelId="{1593546C-8AB7-44A8-8EED-C1D53F1793EF}" type="pres">
      <dgm:prSet presAssocID="{BC5E2C51-15B5-4421-BC4D-33F6F0A6A557}" presName="visibl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626883C-9690-4095-B675-D9AC2F3EE835}" type="pres">
      <dgm:prSet presAssocID="{A9F76B15-1ED4-489E-8B65-37E7D4056CD4}" presName="Name25" presStyleLbl="parChTrans1D1" presStyleIdx="0" presStyleCnt="3"/>
      <dgm:spPr/>
      <dgm:t>
        <a:bodyPr/>
        <a:lstStyle/>
        <a:p>
          <a:endParaRPr lang="en-US"/>
        </a:p>
      </dgm:t>
    </dgm:pt>
    <dgm:pt modelId="{96BD45CC-33DA-48A5-9103-92B3AD3A6DCE}" type="pres">
      <dgm:prSet presAssocID="{C6465BC6-5927-4F87-911C-D82074153635}" presName="node" presStyleCnt="0"/>
      <dgm:spPr/>
    </dgm:pt>
    <dgm:pt modelId="{A4ED3606-EE97-45FF-A22B-0BB92CC0994E}" type="pres">
      <dgm:prSet presAssocID="{C6465BC6-5927-4F87-911C-D82074153635}" presName="parentNode" presStyleLbl="node1" presStyleIdx="1" presStyleCnt="4" custScaleX="10071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06C889-2629-4571-928B-CAD7B7926384}" type="pres">
      <dgm:prSet presAssocID="{C6465BC6-5927-4F87-911C-D82074153635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D7AAB2-6EFB-4A59-ADC5-E6BA4748203A}" type="pres">
      <dgm:prSet presAssocID="{50206151-007D-4E8E-8CAF-910FE62B0BFC}" presName="Name25" presStyleLbl="parChTrans1D1" presStyleIdx="1" presStyleCnt="3"/>
      <dgm:spPr/>
      <dgm:t>
        <a:bodyPr/>
        <a:lstStyle/>
        <a:p>
          <a:endParaRPr lang="en-US"/>
        </a:p>
      </dgm:t>
    </dgm:pt>
    <dgm:pt modelId="{46868DD7-1D1F-4334-97A2-EACAA804F117}" type="pres">
      <dgm:prSet presAssocID="{F3410E9A-CB3D-4ABF-8A2B-CB97823998E6}" presName="node" presStyleCnt="0"/>
      <dgm:spPr/>
    </dgm:pt>
    <dgm:pt modelId="{7D3F1A8C-0482-4EF4-8405-E3A7BDB190E7}" type="pres">
      <dgm:prSet presAssocID="{F3410E9A-CB3D-4ABF-8A2B-CB97823998E6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C16346-48F0-4A39-B8BC-49DC8796327E}" type="pres">
      <dgm:prSet presAssocID="{F3410E9A-CB3D-4ABF-8A2B-CB97823998E6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6A26B6-6015-4F91-85BF-712A4FF55715}" type="pres">
      <dgm:prSet presAssocID="{4387451C-1181-492D-90B5-E684AADC6ACA}" presName="Name25" presStyleLbl="parChTrans1D1" presStyleIdx="2" presStyleCnt="3"/>
      <dgm:spPr/>
      <dgm:t>
        <a:bodyPr/>
        <a:lstStyle/>
        <a:p>
          <a:endParaRPr lang="en-US"/>
        </a:p>
      </dgm:t>
    </dgm:pt>
    <dgm:pt modelId="{34191203-8AB7-439D-9A90-A6874BD4FCA6}" type="pres">
      <dgm:prSet presAssocID="{3C77E861-23A7-40E3-8F86-3C13E4C731AD}" presName="node" presStyleCnt="0"/>
      <dgm:spPr/>
    </dgm:pt>
    <dgm:pt modelId="{EC561FF9-541C-4DA9-B1BC-E1E992276355}" type="pres">
      <dgm:prSet presAssocID="{3C77E861-23A7-40E3-8F86-3C13E4C731AD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AD5384-6986-4E11-BA89-2D6D4CC59090}" type="pres">
      <dgm:prSet presAssocID="{3C77E861-23A7-40E3-8F86-3C13E4C731AD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44DC55-0C62-47FC-B003-138E8808A365}" type="presOf" srcId="{1E0A79ED-1CFE-42EC-A186-0C940E7BF5F9}" destId="{2006C889-2629-4571-928B-CAD7B7926384}" srcOrd="0" destOrd="1" presId="urn:microsoft.com/office/officeart/2005/8/layout/radial2"/>
    <dgm:cxn modelId="{A58C401F-DE3C-4629-B981-5AC71F8B8226}" type="presOf" srcId="{4387451C-1181-492D-90B5-E684AADC6ACA}" destId="{B06A26B6-6015-4F91-85BF-712A4FF55715}" srcOrd="0" destOrd="0" presId="urn:microsoft.com/office/officeart/2005/8/layout/radial2"/>
    <dgm:cxn modelId="{A8DFDFD5-6B16-44CF-B762-B6A167DFB470}" type="presOf" srcId="{BC5E2C51-15B5-4421-BC4D-33F6F0A6A557}" destId="{67CA184E-C081-4285-8232-9F0B170D48DD}" srcOrd="0" destOrd="0" presId="urn:microsoft.com/office/officeart/2005/8/layout/radial2"/>
    <dgm:cxn modelId="{DBE40F21-1741-4718-87C4-8A89B4F3A9BD}" srcId="{C6465BC6-5927-4F87-911C-D82074153635}" destId="{1E0A79ED-1CFE-42EC-A186-0C940E7BF5F9}" srcOrd="1" destOrd="0" parTransId="{ACD0DF3D-E558-47FC-BF10-E313816AC41F}" sibTransId="{1A0455A0-7D23-42EC-896C-BA49455112A2}"/>
    <dgm:cxn modelId="{65CCB6C0-FABE-45F1-8A10-96A878190254}" srcId="{BC5E2C51-15B5-4421-BC4D-33F6F0A6A557}" destId="{3C77E861-23A7-40E3-8F86-3C13E4C731AD}" srcOrd="2" destOrd="0" parTransId="{4387451C-1181-492D-90B5-E684AADC6ACA}" sibTransId="{8E8ED888-1EEF-47ED-A9E6-498267A9D0FE}"/>
    <dgm:cxn modelId="{DCE965B3-CD29-49D6-B9B0-4475364FAD1D}" srcId="{F3410E9A-CB3D-4ABF-8A2B-CB97823998E6}" destId="{07D58BAD-E4DD-47BE-AAAF-12979BE11168}" srcOrd="0" destOrd="0" parTransId="{FD7DED13-68A5-439E-8BAA-BA1FB6117270}" sibTransId="{A6D6939B-A7E1-464C-9CAD-1AA0C4F5D08F}"/>
    <dgm:cxn modelId="{E5A6159E-FD59-4666-AE36-DC66EB2E125C}" type="presOf" srcId="{855F6985-8172-4031-A6EC-F1D29292025A}" destId="{2006C889-2629-4571-928B-CAD7B7926384}" srcOrd="0" destOrd="0" presId="urn:microsoft.com/office/officeart/2005/8/layout/radial2"/>
    <dgm:cxn modelId="{8A40D849-B8FB-4CA0-87A4-A86356CB9252}" type="presOf" srcId="{F3410E9A-CB3D-4ABF-8A2B-CB97823998E6}" destId="{7D3F1A8C-0482-4EF4-8405-E3A7BDB190E7}" srcOrd="0" destOrd="0" presId="urn:microsoft.com/office/officeart/2005/8/layout/radial2"/>
    <dgm:cxn modelId="{9B6F355B-B20F-4697-B12F-A5E2DE9A9D3E}" type="presOf" srcId="{3C77E861-23A7-40E3-8F86-3C13E4C731AD}" destId="{EC561FF9-541C-4DA9-B1BC-E1E992276355}" srcOrd="0" destOrd="0" presId="urn:microsoft.com/office/officeart/2005/8/layout/radial2"/>
    <dgm:cxn modelId="{427DE35C-E0FE-46F2-B8E9-A800AFFF5AEA}" srcId="{BC5E2C51-15B5-4421-BC4D-33F6F0A6A557}" destId="{C6465BC6-5927-4F87-911C-D82074153635}" srcOrd="0" destOrd="0" parTransId="{A9F76B15-1ED4-489E-8B65-37E7D4056CD4}" sibTransId="{588D8360-6929-4532-9409-1FA9340A9A1A}"/>
    <dgm:cxn modelId="{ADE9F342-5047-471F-A32D-16E32A51EEA1}" srcId="{3C77E861-23A7-40E3-8F86-3C13E4C731AD}" destId="{DBEA6230-7304-483C-97A9-9B0C25FD7B43}" srcOrd="0" destOrd="0" parTransId="{1C7E23EF-92CF-412E-9880-6F498B1EFABD}" sibTransId="{51311B43-BC4F-48A5-8A82-5FD018DE777C}"/>
    <dgm:cxn modelId="{25C363AD-5A9A-4598-B40B-448A08B3CADA}" type="presOf" srcId="{07D58BAD-E4DD-47BE-AAAF-12979BE11168}" destId="{0BC16346-48F0-4A39-B8BC-49DC8796327E}" srcOrd="0" destOrd="0" presId="urn:microsoft.com/office/officeart/2005/8/layout/radial2"/>
    <dgm:cxn modelId="{CF76E4DF-9368-429A-B796-7B5BE233FB6B}" type="presOf" srcId="{DBEA6230-7304-483C-97A9-9B0C25FD7B43}" destId="{9DAD5384-6986-4E11-BA89-2D6D4CC59090}" srcOrd="0" destOrd="0" presId="urn:microsoft.com/office/officeart/2005/8/layout/radial2"/>
    <dgm:cxn modelId="{4165D837-9D7E-4789-9A46-EAA361F47891}" srcId="{C6465BC6-5927-4F87-911C-D82074153635}" destId="{855F6985-8172-4031-A6EC-F1D29292025A}" srcOrd="0" destOrd="0" parTransId="{E7112066-986E-4E1F-95A7-E63FC068C3EF}" sibTransId="{11C37BB1-4900-4122-AE7D-3C64419EC74C}"/>
    <dgm:cxn modelId="{543D2B74-8291-46BB-88A6-13F27BA46972}" srcId="{F3410E9A-CB3D-4ABF-8A2B-CB97823998E6}" destId="{B8B714DE-91BC-4E21-ADA3-8A3DAD3B7667}" srcOrd="1" destOrd="0" parTransId="{920C2D9E-A01B-472A-988E-158385318CF5}" sibTransId="{08BCE7B7-08E1-4300-895B-CE03D4CD7D17}"/>
    <dgm:cxn modelId="{0B976F05-EBB9-489E-9004-746250281D1E}" type="presOf" srcId="{DC629DBF-E294-48E1-AB04-3CE9058B9EC8}" destId="{9DAD5384-6986-4E11-BA89-2D6D4CC59090}" srcOrd="0" destOrd="1" presId="urn:microsoft.com/office/officeart/2005/8/layout/radial2"/>
    <dgm:cxn modelId="{5EE46479-1A8C-4425-90F5-9EC48D53A3C8}" srcId="{BC5E2C51-15B5-4421-BC4D-33F6F0A6A557}" destId="{F3410E9A-CB3D-4ABF-8A2B-CB97823998E6}" srcOrd="1" destOrd="0" parTransId="{50206151-007D-4E8E-8CAF-910FE62B0BFC}" sibTransId="{A0898CA5-2DB9-4C62-A831-8EB8280D5B5A}"/>
    <dgm:cxn modelId="{A24EFDCB-620E-433A-AD49-4CB8D3DE0B5A}" type="presOf" srcId="{C6465BC6-5927-4F87-911C-D82074153635}" destId="{A4ED3606-EE97-45FF-A22B-0BB92CC0994E}" srcOrd="0" destOrd="0" presId="urn:microsoft.com/office/officeart/2005/8/layout/radial2"/>
    <dgm:cxn modelId="{277AD072-3A0B-49A4-8D6A-6090FB7D1963}" type="presOf" srcId="{A9F76B15-1ED4-489E-8B65-37E7D4056CD4}" destId="{D626883C-9690-4095-B675-D9AC2F3EE835}" srcOrd="0" destOrd="0" presId="urn:microsoft.com/office/officeart/2005/8/layout/radial2"/>
    <dgm:cxn modelId="{D4999FD8-8DBE-4CEC-9BD8-D419B1F47D15}" type="presOf" srcId="{50206151-007D-4E8E-8CAF-910FE62B0BFC}" destId="{15D7AAB2-6EFB-4A59-ADC5-E6BA4748203A}" srcOrd="0" destOrd="0" presId="urn:microsoft.com/office/officeart/2005/8/layout/radial2"/>
    <dgm:cxn modelId="{C8AD4223-61C9-4577-BA48-C01EA7920F85}" srcId="{3C77E861-23A7-40E3-8F86-3C13E4C731AD}" destId="{DC629DBF-E294-48E1-AB04-3CE9058B9EC8}" srcOrd="1" destOrd="0" parTransId="{84CA7360-97B9-4BE4-99ED-82E785DF8837}" sibTransId="{9F8EB116-E818-46A9-B113-CF6D3F8DE6AC}"/>
    <dgm:cxn modelId="{4AA1801B-5B03-447E-BAD3-AAD14F244C81}" type="presOf" srcId="{B8B714DE-91BC-4E21-ADA3-8A3DAD3B7667}" destId="{0BC16346-48F0-4A39-B8BC-49DC8796327E}" srcOrd="0" destOrd="1" presId="urn:microsoft.com/office/officeart/2005/8/layout/radial2"/>
    <dgm:cxn modelId="{EFDF8D9D-7B76-45CA-AC05-5C502D1E2F37}" type="presParOf" srcId="{67CA184E-C081-4285-8232-9F0B170D48DD}" destId="{0A9B9F6A-3E92-4221-91D4-9AD0636DF0B0}" srcOrd="0" destOrd="0" presId="urn:microsoft.com/office/officeart/2005/8/layout/radial2"/>
    <dgm:cxn modelId="{7DB0EABD-21D2-40DE-982E-C8215F5C4BD4}" type="presParOf" srcId="{0A9B9F6A-3E92-4221-91D4-9AD0636DF0B0}" destId="{E51DEDF4-A84B-4978-A87C-E3AB7A80248F}" srcOrd="0" destOrd="0" presId="urn:microsoft.com/office/officeart/2005/8/layout/radial2"/>
    <dgm:cxn modelId="{B60D403F-8786-4281-8A10-58B950AC0C33}" type="presParOf" srcId="{E51DEDF4-A84B-4978-A87C-E3AB7A80248F}" destId="{25AF274F-3115-4F70-B684-47CCF6841CB3}" srcOrd="0" destOrd="0" presId="urn:microsoft.com/office/officeart/2005/8/layout/radial2"/>
    <dgm:cxn modelId="{0DF36B18-B2AC-495E-82E0-049F741CE993}" type="presParOf" srcId="{E51DEDF4-A84B-4978-A87C-E3AB7A80248F}" destId="{1593546C-8AB7-44A8-8EED-C1D53F1793EF}" srcOrd="1" destOrd="0" presId="urn:microsoft.com/office/officeart/2005/8/layout/radial2"/>
    <dgm:cxn modelId="{A27C5805-6CBB-47D5-9786-E09505B31617}" type="presParOf" srcId="{0A9B9F6A-3E92-4221-91D4-9AD0636DF0B0}" destId="{D626883C-9690-4095-B675-D9AC2F3EE835}" srcOrd="1" destOrd="0" presId="urn:microsoft.com/office/officeart/2005/8/layout/radial2"/>
    <dgm:cxn modelId="{C1820B2F-5AC1-4EAF-8AC8-63F3CE4F2221}" type="presParOf" srcId="{0A9B9F6A-3E92-4221-91D4-9AD0636DF0B0}" destId="{96BD45CC-33DA-48A5-9103-92B3AD3A6DCE}" srcOrd="2" destOrd="0" presId="urn:microsoft.com/office/officeart/2005/8/layout/radial2"/>
    <dgm:cxn modelId="{498226DE-AA74-42A9-8F64-D2037D944536}" type="presParOf" srcId="{96BD45CC-33DA-48A5-9103-92B3AD3A6DCE}" destId="{A4ED3606-EE97-45FF-A22B-0BB92CC0994E}" srcOrd="0" destOrd="0" presId="urn:microsoft.com/office/officeart/2005/8/layout/radial2"/>
    <dgm:cxn modelId="{E1DADE2F-2486-4117-B823-FC2B96797F4C}" type="presParOf" srcId="{96BD45CC-33DA-48A5-9103-92B3AD3A6DCE}" destId="{2006C889-2629-4571-928B-CAD7B7926384}" srcOrd="1" destOrd="0" presId="urn:microsoft.com/office/officeart/2005/8/layout/radial2"/>
    <dgm:cxn modelId="{8D2809AA-712A-4DB6-95F8-8C190236E07A}" type="presParOf" srcId="{0A9B9F6A-3E92-4221-91D4-9AD0636DF0B0}" destId="{15D7AAB2-6EFB-4A59-ADC5-E6BA4748203A}" srcOrd="3" destOrd="0" presId="urn:microsoft.com/office/officeart/2005/8/layout/radial2"/>
    <dgm:cxn modelId="{C3A36EF4-A2CC-4DD0-AC5F-671B7F8B2019}" type="presParOf" srcId="{0A9B9F6A-3E92-4221-91D4-9AD0636DF0B0}" destId="{46868DD7-1D1F-4334-97A2-EACAA804F117}" srcOrd="4" destOrd="0" presId="urn:microsoft.com/office/officeart/2005/8/layout/radial2"/>
    <dgm:cxn modelId="{E65A7D89-F6F0-4F2C-BAAD-E3E6024A28CA}" type="presParOf" srcId="{46868DD7-1D1F-4334-97A2-EACAA804F117}" destId="{7D3F1A8C-0482-4EF4-8405-E3A7BDB190E7}" srcOrd="0" destOrd="0" presId="urn:microsoft.com/office/officeart/2005/8/layout/radial2"/>
    <dgm:cxn modelId="{4481FFA4-DBFB-48AB-9C8E-E4B0B13A4453}" type="presParOf" srcId="{46868DD7-1D1F-4334-97A2-EACAA804F117}" destId="{0BC16346-48F0-4A39-B8BC-49DC8796327E}" srcOrd="1" destOrd="0" presId="urn:microsoft.com/office/officeart/2005/8/layout/radial2"/>
    <dgm:cxn modelId="{B3064721-6735-4F71-B5A1-407000803104}" type="presParOf" srcId="{0A9B9F6A-3E92-4221-91D4-9AD0636DF0B0}" destId="{B06A26B6-6015-4F91-85BF-712A4FF55715}" srcOrd="5" destOrd="0" presId="urn:microsoft.com/office/officeart/2005/8/layout/radial2"/>
    <dgm:cxn modelId="{3AC7CDDE-9B3C-4F3B-B42E-DB573C0AF282}" type="presParOf" srcId="{0A9B9F6A-3E92-4221-91D4-9AD0636DF0B0}" destId="{34191203-8AB7-439D-9A90-A6874BD4FCA6}" srcOrd="6" destOrd="0" presId="urn:microsoft.com/office/officeart/2005/8/layout/radial2"/>
    <dgm:cxn modelId="{5E3B0972-4B1D-4CFA-B454-9DE25CB33F02}" type="presParOf" srcId="{34191203-8AB7-439D-9A90-A6874BD4FCA6}" destId="{EC561FF9-541C-4DA9-B1BC-E1E992276355}" srcOrd="0" destOrd="0" presId="urn:microsoft.com/office/officeart/2005/8/layout/radial2"/>
    <dgm:cxn modelId="{5A664E97-4BB1-4DCF-874D-7773FFDC0353}" type="presParOf" srcId="{34191203-8AB7-439D-9A90-A6874BD4FCA6}" destId="{9DAD5384-6986-4E11-BA89-2D6D4CC59090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8202A-216C-4C61-8160-F67962DE8D21}">
      <dsp:nvSpPr>
        <dsp:cNvPr id="0" name=""/>
        <dsp:cNvSpPr/>
      </dsp:nvSpPr>
      <dsp:spPr>
        <a:xfrm>
          <a:off x="1998573" y="3098800"/>
          <a:ext cx="3060192" cy="0"/>
        </a:xfrm>
        <a:prstGeom prst="line">
          <a:avLst/>
        </a:pr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2B2F1D-97F9-4119-9859-0C9A01E2EC3A}">
      <dsp:nvSpPr>
        <dsp:cNvPr id="0" name=""/>
        <dsp:cNvSpPr/>
      </dsp:nvSpPr>
      <dsp:spPr>
        <a:xfrm>
          <a:off x="1998573" y="2031999"/>
          <a:ext cx="2621280" cy="0"/>
        </a:xfrm>
        <a:prstGeom prst="line">
          <a:avLst/>
        </a:pr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1DFB2D-AB66-4FFD-92FD-04D4472B4CFB}">
      <dsp:nvSpPr>
        <dsp:cNvPr id="0" name=""/>
        <dsp:cNvSpPr/>
      </dsp:nvSpPr>
      <dsp:spPr>
        <a:xfrm>
          <a:off x="1998573" y="965199"/>
          <a:ext cx="3060192" cy="0"/>
        </a:xfrm>
        <a:prstGeom prst="line">
          <a:avLst/>
        </a:pr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53FFA9-1DF2-4887-9AA5-DE13552797D7}">
      <dsp:nvSpPr>
        <dsp:cNvPr id="0" name=""/>
        <dsp:cNvSpPr/>
      </dsp:nvSpPr>
      <dsp:spPr>
        <a:xfrm>
          <a:off x="533399" y="457189"/>
          <a:ext cx="3048000" cy="304800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ABBEA6-6433-4455-9E7E-70CA9B712357}">
      <dsp:nvSpPr>
        <dsp:cNvPr id="0" name=""/>
        <dsp:cNvSpPr/>
      </dsp:nvSpPr>
      <dsp:spPr>
        <a:xfrm>
          <a:off x="1023213" y="2126487"/>
          <a:ext cx="1950720" cy="10058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/>
        </a:p>
      </dsp:txBody>
      <dsp:txXfrm>
        <a:off x="1023213" y="2126487"/>
        <a:ext cx="1950720" cy="1005840"/>
      </dsp:txXfrm>
    </dsp:sp>
    <dsp:sp modelId="{F70B31EB-379F-460A-9B40-3E258B29C47E}">
      <dsp:nvSpPr>
        <dsp:cNvPr id="0" name=""/>
        <dsp:cNvSpPr/>
      </dsp:nvSpPr>
      <dsp:spPr>
        <a:xfrm>
          <a:off x="4601565" y="507999"/>
          <a:ext cx="914400" cy="91440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8B9166-852E-49C7-940B-35B213E8238A}">
      <dsp:nvSpPr>
        <dsp:cNvPr id="0" name=""/>
        <dsp:cNvSpPr/>
      </dsp:nvSpPr>
      <dsp:spPr>
        <a:xfrm>
          <a:off x="5515965" y="507999"/>
          <a:ext cx="105460" cy="914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0" rIns="19050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5515965" y="507999"/>
        <a:ext cx="105460" cy="914400"/>
      </dsp:txXfrm>
    </dsp:sp>
    <dsp:sp modelId="{D9AD79B8-4B76-446D-9B1B-BE53D6614222}">
      <dsp:nvSpPr>
        <dsp:cNvPr id="0" name=""/>
        <dsp:cNvSpPr/>
      </dsp:nvSpPr>
      <dsp:spPr>
        <a:xfrm>
          <a:off x="4162653" y="1574799"/>
          <a:ext cx="914400" cy="914400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67E768-1292-43DF-AD8F-ADAFA76C040F}">
      <dsp:nvSpPr>
        <dsp:cNvPr id="0" name=""/>
        <dsp:cNvSpPr/>
      </dsp:nvSpPr>
      <dsp:spPr>
        <a:xfrm>
          <a:off x="5077053" y="1574799"/>
          <a:ext cx="149351" cy="914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0" rIns="19050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77053" y="1574799"/>
        <a:ext cx="149351" cy="914400"/>
      </dsp:txXfrm>
    </dsp:sp>
    <dsp:sp modelId="{D5905628-324B-4EE0-94B9-D459B5350511}">
      <dsp:nvSpPr>
        <dsp:cNvPr id="0" name=""/>
        <dsp:cNvSpPr/>
      </dsp:nvSpPr>
      <dsp:spPr>
        <a:xfrm>
          <a:off x="4601565" y="2641600"/>
          <a:ext cx="914400" cy="91440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541E82-7EDE-41C5-8319-F6AE68AC0847}">
      <dsp:nvSpPr>
        <dsp:cNvPr id="0" name=""/>
        <dsp:cNvSpPr/>
      </dsp:nvSpPr>
      <dsp:spPr>
        <a:xfrm>
          <a:off x="5515965" y="2641600"/>
          <a:ext cx="105460" cy="914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0" rIns="19050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515965" y="2641600"/>
        <a:ext cx="105460" cy="914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DC9128-BAB9-48F2-BAF5-BD2FE3E21C78}">
      <dsp:nvSpPr>
        <dsp:cNvPr id="0" name=""/>
        <dsp:cNvSpPr/>
      </dsp:nvSpPr>
      <dsp:spPr>
        <a:xfrm>
          <a:off x="1663647" y="495247"/>
          <a:ext cx="3302105" cy="3302105"/>
        </a:xfrm>
        <a:prstGeom prst="blockArc">
          <a:avLst>
            <a:gd name="adj1" fmla="val 10800000"/>
            <a:gd name="adj2" fmla="val 1620000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A6E979-3967-41E5-9E15-888A01DD6832}">
      <dsp:nvSpPr>
        <dsp:cNvPr id="0" name=""/>
        <dsp:cNvSpPr/>
      </dsp:nvSpPr>
      <dsp:spPr>
        <a:xfrm>
          <a:off x="1663647" y="495247"/>
          <a:ext cx="3302105" cy="3302105"/>
        </a:xfrm>
        <a:prstGeom prst="blockArc">
          <a:avLst>
            <a:gd name="adj1" fmla="val 5400000"/>
            <a:gd name="adj2" fmla="val 1080000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C2C85-FB43-45D3-BDFC-2F3334864837}">
      <dsp:nvSpPr>
        <dsp:cNvPr id="0" name=""/>
        <dsp:cNvSpPr/>
      </dsp:nvSpPr>
      <dsp:spPr>
        <a:xfrm>
          <a:off x="1663647" y="495247"/>
          <a:ext cx="3302105" cy="3302105"/>
        </a:xfrm>
        <a:prstGeom prst="blockArc">
          <a:avLst>
            <a:gd name="adj1" fmla="val 0"/>
            <a:gd name="adj2" fmla="val 540000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8AA51D-59A3-4CF6-913A-7B6690D561AF}">
      <dsp:nvSpPr>
        <dsp:cNvPr id="0" name=""/>
        <dsp:cNvSpPr/>
      </dsp:nvSpPr>
      <dsp:spPr>
        <a:xfrm>
          <a:off x="1663647" y="495247"/>
          <a:ext cx="3302105" cy="3302105"/>
        </a:xfrm>
        <a:prstGeom prst="blockArc">
          <a:avLst>
            <a:gd name="adj1" fmla="val 16200000"/>
            <a:gd name="adj2" fmla="val 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3BAFD-7E5C-4603-80F4-5CD58A798283}">
      <dsp:nvSpPr>
        <dsp:cNvPr id="0" name=""/>
        <dsp:cNvSpPr/>
      </dsp:nvSpPr>
      <dsp:spPr>
        <a:xfrm>
          <a:off x="2554002" y="1385602"/>
          <a:ext cx="1521395" cy="1521395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Calibri" panose="020F0502020204030204" pitchFamily="34" charset="0"/>
            </a:rPr>
            <a:t>Analyst</a:t>
          </a:r>
          <a:endParaRPr lang="en-US" sz="2600" kern="1200" dirty="0">
            <a:latin typeface="Calibri" panose="020F0502020204030204" pitchFamily="34" charset="0"/>
          </a:endParaRPr>
        </a:p>
      </dsp:txBody>
      <dsp:txXfrm>
        <a:off x="2776805" y="1608405"/>
        <a:ext cx="1075789" cy="1075789"/>
      </dsp:txXfrm>
    </dsp:sp>
    <dsp:sp modelId="{EA905F3B-6B1F-432B-BBCA-CF2EF3290C1A}">
      <dsp:nvSpPr>
        <dsp:cNvPr id="0" name=""/>
        <dsp:cNvSpPr/>
      </dsp:nvSpPr>
      <dsp:spPr>
        <a:xfrm>
          <a:off x="2782211" y="1097"/>
          <a:ext cx="1064976" cy="10649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Calibri" panose="020F0502020204030204" pitchFamily="34" charset="0"/>
            </a:rPr>
            <a:t>Get a Project</a:t>
          </a:r>
          <a:endParaRPr lang="en-US" sz="1300" kern="1200" dirty="0">
            <a:latin typeface="Calibri" panose="020F0502020204030204" pitchFamily="34" charset="0"/>
          </a:endParaRPr>
        </a:p>
      </dsp:txBody>
      <dsp:txXfrm>
        <a:off x="2938173" y="157059"/>
        <a:ext cx="753052" cy="753052"/>
      </dsp:txXfrm>
    </dsp:sp>
    <dsp:sp modelId="{5D33A794-0196-4589-9994-DE6C5DEDDDA8}">
      <dsp:nvSpPr>
        <dsp:cNvPr id="0" name=""/>
        <dsp:cNvSpPr/>
      </dsp:nvSpPr>
      <dsp:spPr>
        <a:xfrm>
          <a:off x="4394925" y="1613811"/>
          <a:ext cx="1064976" cy="10649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Calibri" panose="020F0502020204030204" pitchFamily="34" charset="0"/>
            </a:rPr>
            <a:t>Work on the Project</a:t>
          </a:r>
          <a:endParaRPr lang="en-US" sz="1300" kern="1200" dirty="0">
            <a:latin typeface="Calibri" panose="020F0502020204030204" pitchFamily="34" charset="0"/>
          </a:endParaRPr>
        </a:p>
      </dsp:txBody>
      <dsp:txXfrm>
        <a:off x="4550887" y="1769773"/>
        <a:ext cx="753052" cy="753052"/>
      </dsp:txXfrm>
    </dsp:sp>
    <dsp:sp modelId="{9AE7F636-9B96-4909-8335-DF56EE81513C}">
      <dsp:nvSpPr>
        <dsp:cNvPr id="0" name=""/>
        <dsp:cNvSpPr/>
      </dsp:nvSpPr>
      <dsp:spPr>
        <a:xfrm>
          <a:off x="2782211" y="3226525"/>
          <a:ext cx="1064976" cy="10649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Calibri" panose="020F0502020204030204" pitchFamily="34" charset="0"/>
            </a:rPr>
            <a:t>Document the Results</a:t>
          </a:r>
          <a:endParaRPr lang="en-US" sz="1300" kern="1200" dirty="0">
            <a:latin typeface="Calibri" panose="020F0502020204030204" pitchFamily="34" charset="0"/>
          </a:endParaRPr>
        </a:p>
      </dsp:txBody>
      <dsp:txXfrm>
        <a:off x="2938173" y="3382487"/>
        <a:ext cx="753052" cy="753052"/>
      </dsp:txXfrm>
    </dsp:sp>
    <dsp:sp modelId="{CF7DBF45-6EDC-46CA-972C-196FB801D886}">
      <dsp:nvSpPr>
        <dsp:cNvPr id="0" name=""/>
        <dsp:cNvSpPr/>
      </dsp:nvSpPr>
      <dsp:spPr>
        <a:xfrm>
          <a:off x="1169497" y="1613811"/>
          <a:ext cx="1064976" cy="10649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Calibri" panose="020F0502020204030204" pitchFamily="34" charset="0"/>
            </a:rPr>
            <a:t>Submit the Project</a:t>
          </a:r>
          <a:endParaRPr lang="en-US" sz="1300" kern="1200" dirty="0">
            <a:latin typeface="Calibri" panose="020F0502020204030204" pitchFamily="34" charset="0"/>
          </a:endParaRPr>
        </a:p>
      </dsp:txBody>
      <dsp:txXfrm>
        <a:off x="1325459" y="1769773"/>
        <a:ext cx="753052" cy="7530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DC9128-BAB9-48F2-BAF5-BD2FE3E21C78}">
      <dsp:nvSpPr>
        <dsp:cNvPr id="0" name=""/>
        <dsp:cNvSpPr/>
      </dsp:nvSpPr>
      <dsp:spPr>
        <a:xfrm>
          <a:off x="1663647" y="495247"/>
          <a:ext cx="3302105" cy="3302105"/>
        </a:xfrm>
        <a:prstGeom prst="blockArc">
          <a:avLst>
            <a:gd name="adj1" fmla="val 10800000"/>
            <a:gd name="adj2" fmla="val 1620000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A6E979-3967-41E5-9E15-888A01DD6832}">
      <dsp:nvSpPr>
        <dsp:cNvPr id="0" name=""/>
        <dsp:cNvSpPr/>
      </dsp:nvSpPr>
      <dsp:spPr>
        <a:xfrm>
          <a:off x="1663647" y="495247"/>
          <a:ext cx="3302105" cy="3302105"/>
        </a:xfrm>
        <a:prstGeom prst="blockArc">
          <a:avLst>
            <a:gd name="adj1" fmla="val 5400000"/>
            <a:gd name="adj2" fmla="val 1080000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C2C85-FB43-45D3-BDFC-2F3334864837}">
      <dsp:nvSpPr>
        <dsp:cNvPr id="0" name=""/>
        <dsp:cNvSpPr/>
      </dsp:nvSpPr>
      <dsp:spPr>
        <a:xfrm>
          <a:off x="1663647" y="495247"/>
          <a:ext cx="3302105" cy="3302105"/>
        </a:xfrm>
        <a:prstGeom prst="blockArc">
          <a:avLst>
            <a:gd name="adj1" fmla="val 0"/>
            <a:gd name="adj2" fmla="val 540000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8AA51D-59A3-4CF6-913A-7B6690D561AF}">
      <dsp:nvSpPr>
        <dsp:cNvPr id="0" name=""/>
        <dsp:cNvSpPr/>
      </dsp:nvSpPr>
      <dsp:spPr>
        <a:xfrm>
          <a:off x="1663647" y="495247"/>
          <a:ext cx="3302105" cy="3302105"/>
        </a:xfrm>
        <a:prstGeom prst="blockArc">
          <a:avLst>
            <a:gd name="adj1" fmla="val 16200000"/>
            <a:gd name="adj2" fmla="val 0"/>
            <a:gd name="adj3" fmla="val 4644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3BAFD-7E5C-4603-80F4-5CD58A798283}">
      <dsp:nvSpPr>
        <dsp:cNvPr id="0" name=""/>
        <dsp:cNvSpPr/>
      </dsp:nvSpPr>
      <dsp:spPr>
        <a:xfrm>
          <a:off x="2554002" y="1385602"/>
          <a:ext cx="1521395" cy="1521395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Advocate</a:t>
          </a:r>
          <a:endParaRPr lang="en-US" sz="2100" kern="1200" dirty="0"/>
        </a:p>
      </dsp:txBody>
      <dsp:txXfrm>
        <a:off x="2776805" y="1608405"/>
        <a:ext cx="1075789" cy="1075789"/>
      </dsp:txXfrm>
    </dsp:sp>
    <dsp:sp modelId="{EA905F3B-6B1F-432B-BBCA-CF2EF3290C1A}">
      <dsp:nvSpPr>
        <dsp:cNvPr id="0" name=""/>
        <dsp:cNvSpPr/>
      </dsp:nvSpPr>
      <dsp:spPr>
        <a:xfrm>
          <a:off x="2782211" y="1097"/>
          <a:ext cx="1064976" cy="10649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alibri" panose="020F0502020204030204" pitchFamily="34" charset="0"/>
            </a:rPr>
            <a:t>Find  Opportunities</a:t>
          </a:r>
          <a:endParaRPr lang="en-US" sz="1000" kern="1200" dirty="0">
            <a:latin typeface="Calibri" panose="020F0502020204030204" pitchFamily="34" charset="0"/>
          </a:endParaRPr>
        </a:p>
      </dsp:txBody>
      <dsp:txXfrm>
        <a:off x="2938173" y="157059"/>
        <a:ext cx="753052" cy="753052"/>
      </dsp:txXfrm>
    </dsp:sp>
    <dsp:sp modelId="{5D33A794-0196-4589-9994-DE6C5DEDDDA8}">
      <dsp:nvSpPr>
        <dsp:cNvPr id="0" name=""/>
        <dsp:cNvSpPr/>
      </dsp:nvSpPr>
      <dsp:spPr>
        <a:xfrm>
          <a:off x="4394925" y="1613811"/>
          <a:ext cx="1064976" cy="10649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alibri" panose="020F0502020204030204" pitchFamily="34" charset="0"/>
            </a:rPr>
            <a:t>Scope Projects</a:t>
          </a:r>
          <a:endParaRPr lang="en-US" sz="1000" kern="1200" dirty="0">
            <a:latin typeface="Calibri" panose="020F0502020204030204" pitchFamily="34" charset="0"/>
          </a:endParaRPr>
        </a:p>
      </dsp:txBody>
      <dsp:txXfrm>
        <a:off x="4550887" y="1769773"/>
        <a:ext cx="753052" cy="753052"/>
      </dsp:txXfrm>
    </dsp:sp>
    <dsp:sp modelId="{9AE7F636-9B96-4909-8335-DF56EE81513C}">
      <dsp:nvSpPr>
        <dsp:cNvPr id="0" name=""/>
        <dsp:cNvSpPr/>
      </dsp:nvSpPr>
      <dsp:spPr>
        <a:xfrm>
          <a:off x="2782211" y="3226525"/>
          <a:ext cx="1064976" cy="10649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alibri" panose="020F0502020204030204" pitchFamily="34" charset="0"/>
            </a:rPr>
            <a:t>Direct the Analysis</a:t>
          </a:r>
          <a:endParaRPr lang="en-US" sz="1000" kern="1200" dirty="0">
            <a:latin typeface="Calibri" panose="020F0502020204030204" pitchFamily="34" charset="0"/>
          </a:endParaRPr>
        </a:p>
      </dsp:txBody>
      <dsp:txXfrm>
        <a:off x="2938173" y="3382487"/>
        <a:ext cx="753052" cy="753052"/>
      </dsp:txXfrm>
    </dsp:sp>
    <dsp:sp modelId="{CF7DBF45-6EDC-46CA-972C-196FB801D886}">
      <dsp:nvSpPr>
        <dsp:cNvPr id="0" name=""/>
        <dsp:cNvSpPr/>
      </dsp:nvSpPr>
      <dsp:spPr>
        <a:xfrm>
          <a:off x="1169497" y="1613811"/>
          <a:ext cx="1064976" cy="10649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alibri" panose="020F0502020204030204" pitchFamily="34" charset="0"/>
            </a:rPr>
            <a:t>Quantify Savings</a:t>
          </a:r>
          <a:endParaRPr lang="en-US" sz="1000" kern="1200" dirty="0">
            <a:latin typeface="Calibri" panose="020F0502020204030204" pitchFamily="34" charset="0"/>
          </a:endParaRPr>
        </a:p>
      </dsp:txBody>
      <dsp:txXfrm>
        <a:off x="1325459" y="1769773"/>
        <a:ext cx="753052" cy="7530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CB60C8-B8EE-4B61-845A-5BF2403F3D7E}">
      <dsp:nvSpPr>
        <dsp:cNvPr id="0" name=""/>
        <dsp:cNvSpPr/>
      </dsp:nvSpPr>
      <dsp:spPr>
        <a:xfrm>
          <a:off x="436066" y="496"/>
          <a:ext cx="2321718" cy="11608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915" tIns="54610" rIns="81915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>
              <a:latin typeface="Calibri" panose="020F0502020204030204" pitchFamily="34" charset="0"/>
            </a:rPr>
            <a:t>Analyst</a:t>
          </a:r>
          <a:endParaRPr lang="en-US" sz="4300" kern="1200" dirty="0">
            <a:latin typeface="Calibri" panose="020F0502020204030204" pitchFamily="34" charset="0"/>
          </a:endParaRPr>
        </a:p>
      </dsp:txBody>
      <dsp:txXfrm>
        <a:off x="470066" y="34496"/>
        <a:ext cx="2253718" cy="1092859"/>
      </dsp:txXfrm>
    </dsp:sp>
    <dsp:sp modelId="{6F4CCB7E-809E-406B-8D3A-DFF8D959C599}">
      <dsp:nvSpPr>
        <dsp:cNvPr id="0" name=""/>
        <dsp:cNvSpPr/>
      </dsp:nvSpPr>
      <dsp:spPr>
        <a:xfrm>
          <a:off x="668238" y="1161355"/>
          <a:ext cx="232171" cy="870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644"/>
              </a:lnTo>
              <a:lnTo>
                <a:pt x="232171" y="87064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100BFB-016A-416E-A778-2AAAB190D8D4}">
      <dsp:nvSpPr>
        <dsp:cNvPr id="0" name=""/>
        <dsp:cNvSpPr/>
      </dsp:nvSpPr>
      <dsp:spPr>
        <a:xfrm>
          <a:off x="900410" y="1451570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alibri" panose="020F0502020204030204" pitchFamily="34" charset="0"/>
            </a:rPr>
            <a:t>Unknown Value</a:t>
          </a:r>
          <a:endParaRPr lang="en-US" sz="2400" kern="1200" dirty="0">
            <a:latin typeface="Calibri" panose="020F0502020204030204" pitchFamily="34" charset="0"/>
          </a:endParaRPr>
        </a:p>
      </dsp:txBody>
      <dsp:txXfrm>
        <a:off x="934410" y="1485570"/>
        <a:ext cx="1789374" cy="1092859"/>
      </dsp:txXfrm>
    </dsp:sp>
    <dsp:sp modelId="{A92B3096-C645-4B98-8EB5-7868A253B1A9}">
      <dsp:nvSpPr>
        <dsp:cNvPr id="0" name=""/>
        <dsp:cNvSpPr/>
      </dsp:nvSpPr>
      <dsp:spPr>
        <a:xfrm>
          <a:off x="668238" y="1161355"/>
          <a:ext cx="246157" cy="23146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4672"/>
              </a:lnTo>
              <a:lnTo>
                <a:pt x="246157" y="2314672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7973B3-9222-4E4A-89F8-255B2F869E2A}">
      <dsp:nvSpPr>
        <dsp:cNvPr id="0" name=""/>
        <dsp:cNvSpPr/>
      </dsp:nvSpPr>
      <dsp:spPr>
        <a:xfrm>
          <a:off x="914396" y="2895598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alibri" panose="020F0502020204030204" pitchFamily="34" charset="0"/>
            </a:rPr>
            <a:t>40 hours Impact on Profits</a:t>
          </a:r>
          <a:endParaRPr lang="en-US" sz="2400" kern="1200" dirty="0">
            <a:latin typeface="Calibri" panose="020F0502020204030204" pitchFamily="34" charset="0"/>
          </a:endParaRPr>
        </a:p>
      </dsp:txBody>
      <dsp:txXfrm>
        <a:off x="948396" y="2929598"/>
        <a:ext cx="1789374" cy="1092859"/>
      </dsp:txXfrm>
    </dsp:sp>
    <dsp:sp modelId="{6DD6F9F9-C49A-44D3-9715-19FB04BA5D50}">
      <dsp:nvSpPr>
        <dsp:cNvPr id="0" name=""/>
        <dsp:cNvSpPr/>
      </dsp:nvSpPr>
      <dsp:spPr>
        <a:xfrm>
          <a:off x="3338214" y="496"/>
          <a:ext cx="2321718" cy="11608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915" tIns="54610" rIns="81915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>
              <a:latin typeface="Calibri" panose="020F0502020204030204" pitchFamily="34" charset="0"/>
            </a:rPr>
            <a:t>Advocate</a:t>
          </a:r>
          <a:endParaRPr lang="en-US" sz="4300" kern="1200" dirty="0">
            <a:latin typeface="Calibri" panose="020F0502020204030204" pitchFamily="34" charset="0"/>
          </a:endParaRPr>
        </a:p>
      </dsp:txBody>
      <dsp:txXfrm>
        <a:off x="3372214" y="34496"/>
        <a:ext cx="2253718" cy="1092859"/>
      </dsp:txXfrm>
    </dsp:sp>
    <dsp:sp modelId="{33260985-3A63-42F6-8A92-17592EF54C60}">
      <dsp:nvSpPr>
        <dsp:cNvPr id="0" name=""/>
        <dsp:cNvSpPr/>
      </dsp:nvSpPr>
      <dsp:spPr>
        <a:xfrm>
          <a:off x="3570386" y="1161355"/>
          <a:ext cx="232171" cy="870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644"/>
              </a:lnTo>
              <a:lnTo>
                <a:pt x="232171" y="87064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B1F6CF-2195-47B5-9667-E224A22D6A84}">
      <dsp:nvSpPr>
        <dsp:cNvPr id="0" name=""/>
        <dsp:cNvSpPr/>
      </dsp:nvSpPr>
      <dsp:spPr>
        <a:xfrm>
          <a:off x="3802558" y="1451570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alibri" panose="020F0502020204030204" pitchFamily="34" charset="0"/>
            </a:rPr>
            <a:t>Valued Resource</a:t>
          </a:r>
          <a:endParaRPr lang="en-US" sz="2400" kern="1200" dirty="0">
            <a:latin typeface="Calibri" panose="020F0502020204030204" pitchFamily="34" charset="0"/>
          </a:endParaRPr>
        </a:p>
      </dsp:txBody>
      <dsp:txXfrm>
        <a:off x="3836558" y="1485570"/>
        <a:ext cx="1789374" cy="1092859"/>
      </dsp:txXfrm>
    </dsp:sp>
    <dsp:sp modelId="{EB99340F-E8A3-4397-A7C8-E8561D0E1BD8}">
      <dsp:nvSpPr>
        <dsp:cNvPr id="0" name=""/>
        <dsp:cNvSpPr/>
      </dsp:nvSpPr>
      <dsp:spPr>
        <a:xfrm>
          <a:off x="3570386" y="1161355"/>
          <a:ext cx="232171" cy="2321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1718"/>
              </a:lnTo>
              <a:lnTo>
                <a:pt x="232171" y="232171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D26963-59BE-4966-80A4-F3602EF893B8}">
      <dsp:nvSpPr>
        <dsp:cNvPr id="0" name=""/>
        <dsp:cNvSpPr/>
      </dsp:nvSpPr>
      <dsp:spPr>
        <a:xfrm>
          <a:off x="3802558" y="2902644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alibri" panose="020F0502020204030204" pitchFamily="34" charset="0"/>
            </a:rPr>
            <a:t>Impact Multiplies</a:t>
          </a:r>
          <a:endParaRPr lang="en-US" sz="2400" kern="1200" dirty="0">
            <a:latin typeface="Calibri" panose="020F0502020204030204" pitchFamily="34" charset="0"/>
          </a:endParaRPr>
        </a:p>
      </dsp:txBody>
      <dsp:txXfrm>
        <a:off x="3836558" y="2936644"/>
        <a:ext cx="1789374" cy="10928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A26B6-6015-4F91-85BF-712A4FF55715}">
      <dsp:nvSpPr>
        <dsp:cNvPr id="0" name=""/>
        <dsp:cNvSpPr/>
      </dsp:nvSpPr>
      <dsp:spPr>
        <a:xfrm rot="2563807">
          <a:off x="2837041" y="3069220"/>
          <a:ext cx="658474" cy="46933"/>
        </a:xfrm>
        <a:custGeom>
          <a:avLst/>
          <a:gdLst/>
          <a:ahLst/>
          <a:cxnLst/>
          <a:rect l="0" t="0" r="0" b="0"/>
          <a:pathLst>
            <a:path>
              <a:moveTo>
                <a:pt x="0" y="23466"/>
              </a:moveTo>
              <a:lnTo>
                <a:pt x="658474" y="2346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D7AAB2-6EFB-4A59-ADC5-E6BA4748203A}">
      <dsp:nvSpPr>
        <dsp:cNvPr id="0" name=""/>
        <dsp:cNvSpPr/>
      </dsp:nvSpPr>
      <dsp:spPr>
        <a:xfrm>
          <a:off x="2924434" y="2164902"/>
          <a:ext cx="733022" cy="46933"/>
        </a:xfrm>
        <a:custGeom>
          <a:avLst/>
          <a:gdLst/>
          <a:ahLst/>
          <a:cxnLst/>
          <a:rect l="0" t="0" r="0" b="0"/>
          <a:pathLst>
            <a:path>
              <a:moveTo>
                <a:pt x="0" y="23466"/>
              </a:moveTo>
              <a:lnTo>
                <a:pt x="733022" y="2346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26883C-9690-4095-B675-D9AC2F3EE835}">
      <dsp:nvSpPr>
        <dsp:cNvPr id="0" name=""/>
        <dsp:cNvSpPr/>
      </dsp:nvSpPr>
      <dsp:spPr>
        <a:xfrm rot="19035040">
          <a:off x="2837442" y="1261259"/>
          <a:ext cx="654895" cy="46933"/>
        </a:xfrm>
        <a:custGeom>
          <a:avLst/>
          <a:gdLst/>
          <a:ahLst/>
          <a:cxnLst/>
          <a:rect l="0" t="0" r="0" b="0"/>
          <a:pathLst>
            <a:path>
              <a:moveTo>
                <a:pt x="0" y="23466"/>
              </a:moveTo>
              <a:lnTo>
                <a:pt x="654895" y="2346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93546C-8AB7-44A8-8EED-C1D53F1793EF}">
      <dsp:nvSpPr>
        <dsp:cNvPr id="0" name=""/>
        <dsp:cNvSpPr/>
      </dsp:nvSpPr>
      <dsp:spPr>
        <a:xfrm>
          <a:off x="1134278" y="1135335"/>
          <a:ext cx="2106066" cy="210606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ED3606-EE97-45FF-A22B-0BB92CC0994E}">
      <dsp:nvSpPr>
        <dsp:cNvPr id="0" name=""/>
        <dsp:cNvSpPr/>
      </dsp:nvSpPr>
      <dsp:spPr>
        <a:xfrm>
          <a:off x="3234740" y="109"/>
          <a:ext cx="1272713" cy="126364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Design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3421125" y="185165"/>
        <a:ext cx="899943" cy="893528"/>
      </dsp:txXfrm>
    </dsp:sp>
    <dsp:sp modelId="{2006C889-2629-4571-928B-CAD7B7926384}">
      <dsp:nvSpPr>
        <dsp:cNvPr id="0" name=""/>
        <dsp:cNvSpPr/>
      </dsp:nvSpPr>
      <dsp:spPr>
        <a:xfrm>
          <a:off x="4622476" y="109"/>
          <a:ext cx="1909069" cy="1263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 panose="020F0502020204030204" pitchFamily="34" charset="0"/>
            </a:rPr>
            <a:t>Initial Analysis</a:t>
          </a:r>
          <a:endParaRPr lang="en-US" sz="2000" kern="1200" dirty="0">
            <a:latin typeface="Calibri" panose="020F050202020403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 panose="020F0502020204030204" pitchFamily="34" charset="0"/>
            </a:rPr>
            <a:t>Parametric Studies</a:t>
          </a:r>
          <a:endParaRPr lang="en-US" sz="2000" kern="1200" dirty="0">
            <a:latin typeface="Calibri" panose="020F0502020204030204" pitchFamily="34" charset="0"/>
          </a:endParaRPr>
        </a:p>
      </dsp:txBody>
      <dsp:txXfrm>
        <a:off x="4622476" y="109"/>
        <a:ext cx="1909069" cy="1263640"/>
      </dsp:txXfrm>
    </dsp:sp>
    <dsp:sp modelId="{7D3F1A8C-0482-4EF4-8405-E3A7BDB190E7}">
      <dsp:nvSpPr>
        <dsp:cNvPr id="0" name=""/>
        <dsp:cNvSpPr/>
      </dsp:nvSpPr>
      <dsp:spPr>
        <a:xfrm>
          <a:off x="3657457" y="1556548"/>
          <a:ext cx="1263640" cy="126364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Prototype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3842513" y="1741604"/>
        <a:ext cx="893528" cy="893528"/>
      </dsp:txXfrm>
    </dsp:sp>
    <dsp:sp modelId="{0BC16346-48F0-4A39-B8BC-49DC8796327E}">
      <dsp:nvSpPr>
        <dsp:cNvPr id="0" name=""/>
        <dsp:cNvSpPr/>
      </dsp:nvSpPr>
      <dsp:spPr>
        <a:xfrm>
          <a:off x="5047461" y="1556548"/>
          <a:ext cx="1895460" cy="1263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 panose="020F0502020204030204" pitchFamily="34" charset="0"/>
            </a:rPr>
            <a:t>Redesign</a:t>
          </a:r>
          <a:endParaRPr lang="en-US" sz="2000" kern="1200" dirty="0">
            <a:latin typeface="Calibri" panose="020F050202020403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 panose="020F0502020204030204" pitchFamily="34" charset="0"/>
            </a:rPr>
            <a:t>Failure Modes</a:t>
          </a:r>
          <a:endParaRPr lang="en-US" sz="2000" kern="1200" dirty="0">
            <a:latin typeface="Calibri" panose="020F0502020204030204" pitchFamily="34" charset="0"/>
          </a:endParaRPr>
        </a:p>
      </dsp:txBody>
      <dsp:txXfrm>
        <a:off x="5047461" y="1556548"/>
        <a:ext cx="1895460" cy="1263640"/>
      </dsp:txXfrm>
    </dsp:sp>
    <dsp:sp modelId="{EC561FF9-541C-4DA9-B1BC-E1E992276355}">
      <dsp:nvSpPr>
        <dsp:cNvPr id="0" name=""/>
        <dsp:cNvSpPr/>
      </dsp:nvSpPr>
      <dsp:spPr>
        <a:xfrm>
          <a:off x="3240410" y="3112987"/>
          <a:ext cx="1263640" cy="126364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Sustain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3425466" y="3298043"/>
        <a:ext cx="893528" cy="893528"/>
      </dsp:txXfrm>
    </dsp:sp>
    <dsp:sp modelId="{9DAD5384-6986-4E11-BA89-2D6D4CC59090}">
      <dsp:nvSpPr>
        <dsp:cNvPr id="0" name=""/>
        <dsp:cNvSpPr/>
      </dsp:nvSpPr>
      <dsp:spPr>
        <a:xfrm>
          <a:off x="4630415" y="3112987"/>
          <a:ext cx="1895460" cy="1263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 panose="020F0502020204030204" pitchFamily="34" charset="0"/>
            </a:rPr>
            <a:t>Design Improvements</a:t>
          </a:r>
          <a:endParaRPr lang="en-US" sz="2000" kern="1200" dirty="0">
            <a:latin typeface="Calibri" panose="020F050202020403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libri" panose="020F0502020204030204" pitchFamily="34" charset="0"/>
            </a:rPr>
            <a:t>Reduce Costs</a:t>
          </a:r>
          <a:endParaRPr lang="en-US" sz="2000" kern="1200" dirty="0">
            <a:latin typeface="Calibri" panose="020F0502020204030204" pitchFamily="34" charset="0"/>
          </a:endParaRPr>
        </a:p>
      </dsp:txBody>
      <dsp:txXfrm>
        <a:off x="4630415" y="3112987"/>
        <a:ext cx="1895460" cy="1263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514985AE-322C-4021-8E76-164717F87FED}" type="datetimeFigureOut">
              <a:rPr lang="en-US"/>
              <a:pPr>
                <a:defRPr/>
              </a:pPr>
              <a:t>5/20/2015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4A5A592C-B871-4479-9A6E-93D5061897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2072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ED9677A-2DE7-4FD3-A694-B2EFE27F8BAF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F9A7806-1666-4846-8036-DD6AE3A3C136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29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53A17DD-2EA0-44D0-8487-2883B019CFD2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30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B131857-0DC4-4DE4-BD3A-B153BDF3EF13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31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898A31A-34BD-4DEC-8F6F-F5D7C6C28776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32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7957A0-C657-46E0-A7E7-A29A32406783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33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372C9E2-AC0A-4B27-81F5-C5552C1B6739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34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A37D0BF-0029-4AB1-B07E-3E1B0C575269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35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33DC9A8-F980-4663-98F9-FCC42A3F47E1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36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81B121E-6F8C-4BE2-ADBA-4FBD411042E8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37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7C5A39A-B3A3-4411-9781-462082AA5CC7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42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FA6F47D-EC78-4C24-9AB0-7FD6BA1ABC42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25EF262-D5B1-4F28-90BE-75DFB715E446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44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C6DD090-908D-42DF-BE02-67C1FE42DF3B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46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53E3D98-269B-4001-B150-016530B75F73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47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9037F76-B9AA-40E7-8816-43A540AD8CAE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48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E96E1A4-D381-480A-9441-07315EEF3C64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52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ACBB97C-9FF5-4838-8E24-04F53163B542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53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DAB1B02-B160-4F01-A24A-FFA0443483CE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54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7FC6FA3-8379-4293-9FD2-28C38D37897B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55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1B6EF1A-D06C-4DC9-8252-1256C830CA45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56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Escape: equivalent to New Selection (if button is not grayed out; also accessible via the Selection Toolbar</a:t>
            </a:r>
          </a:p>
          <a:p>
            <a:pPr>
              <a:defRPr/>
            </a:pPr>
            <a:r>
              <a:rPr lang="en-US" dirty="0" smtClean="0"/>
              <a:t>Ctrl+ A: selects three Body Types: Solid, Surface, and Line</a:t>
            </a:r>
          </a:p>
          <a:p>
            <a:pPr>
              <a:defRPr/>
            </a:pPr>
            <a:r>
              <a:rPr lang="en-US" dirty="0" smtClean="0"/>
              <a:t>Ctrl+ B: equivalent to Selection Filter: Bodies (also accessible via the Selection Toolbar)</a:t>
            </a:r>
          </a:p>
          <a:p>
            <a:pPr>
              <a:defRPr/>
            </a:pPr>
            <a:r>
              <a:rPr lang="en-US" dirty="0" smtClean="0"/>
              <a:t>Ctrl+ C: equivalent to Copy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E: equivalent to Selection Filter: Edges (also accessible via the Selection Toolbar)</a:t>
            </a:r>
          </a:p>
          <a:p>
            <a:pPr>
              <a:defRPr/>
            </a:pPr>
            <a:r>
              <a:rPr lang="en-US" dirty="0" smtClean="0"/>
              <a:t>Ctrl+ F: equivalent to Selection Filter: Faces (also accessible via the Selection Toolbar)</a:t>
            </a:r>
          </a:p>
          <a:p>
            <a:pPr>
              <a:defRPr/>
            </a:pPr>
            <a:r>
              <a:rPr lang="en-US" dirty="0" smtClean="0"/>
              <a:t>Ctrl+ N: equivalent to Start Over option (also accessible via the File Menu)</a:t>
            </a:r>
          </a:p>
          <a:p>
            <a:pPr>
              <a:defRPr/>
            </a:pPr>
            <a:r>
              <a:rPr lang="en-US" dirty="0" smtClean="0"/>
              <a:t>Ctrl+ O: equivalent to Load DesignModeler Database option (also accessible via the File Menu)</a:t>
            </a:r>
          </a:p>
          <a:p>
            <a:pPr>
              <a:defRPr/>
            </a:pPr>
            <a:r>
              <a:rPr lang="en-US" dirty="0" smtClean="0"/>
              <a:t>Ctrl+ P: equivalent to Selection Filter: Points (also accessible via the Selection Toolbar)</a:t>
            </a:r>
          </a:p>
          <a:p>
            <a:pPr>
              <a:defRPr/>
            </a:pPr>
            <a:r>
              <a:rPr lang="en-US" dirty="0" smtClean="0"/>
              <a:t>Ctrl+ S: equivalent to Save Project option (also accessible via the File Menu)</a:t>
            </a:r>
          </a:p>
          <a:p>
            <a:pPr>
              <a:defRPr/>
            </a:pPr>
            <a:r>
              <a:rPr lang="en-US" dirty="0" smtClean="0"/>
              <a:t>Ctrl+ V: equivalent to Paste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X: equivalent to Cut (Sketching Mode only; also accessible via the Modify Toolbox)</a:t>
            </a:r>
          </a:p>
          <a:p>
            <a:pPr>
              <a:defRPr/>
            </a:pPr>
            <a:r>
              <a:rPr lang="en-US" dirty="0" smtClean="0"/>
              <a:t>Ctrl+ Y: equivalent to Redo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Z: equivalent to Undo (Sketching Mode only; also accessible via the toolbar)</a:t>
            </a:r>
          </a:p>
          <a:p>
            <a:pPr>
              <a:defRPr/>
            </a:pPr>
            <a:r>
              <a:rPr lang="en-US" dirty="0" smtClean="0"/>
              <a:t>Ctrl+ +: equivalent to Expand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Ctrl+ -: equivalent to Shrink Face Selection (also accessible via the Selection Toolbar and context menu)</a:t>
            </a:r>
          </a:p>
          <a:p>
            <a:pPr>
              <a:defRPr/>
            </a:pPr>
            <a:r>
              <a:rPr lang="en-US" dirty="0" smtClean="0"/>
              <a:t>F1: ANSYS Inc. online help with DesignModeler highlighted; for more information, see Help Menu</a:t>
            </a:r>
          </a:p>
          <a:p>
            <a:pPr>
              <a:defRPr/>
            </a:pPr>
            <a:r>
              <a:rPr lang="en-US" dirty="0" smtClean="0"/>
              <a:t>F2: Install help</a:t>
            </a:r>
          </a:p>
          <a:p>
            <a:pPr>
              <a:defRPr/>
            </a:pPr>
            <a:r>
              <a:rPr lang="en-US" dirty="0" smtClean="0"/>
              <a:t>F3: Apply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F4: Cancel (during feature creation; for more information, see Apply/Cancel in Plane)</a:t>
            </a:r>
          </a:p>
          <a:p>
            <a:pPr>
              <a:defRPr/>
            </a:pPr>
            <a:r>
              <a:rPr lang="en-US" dirty="0" smtClean="0"/>
              <a:t>F5: equivalent to Generate (also accessible via the 3D Features toolbar)</a:t>
            </a:r>
          </a:p>
          <a:p>
            <a:pPr>
              <a:defRPr/>
            </a:pPr>
            <a:r>
              <a:rPr lang="en-US" dirty="0" smtClean="0"/>
              <a:t>F6: equivalent to Shaded Exterior and Edges, Shaded Exterior, and Wireframe model appearance controls (toggle between three; also accessible via the View Menu)</a:t>
            </a:r>
          </a:p>
          <a:p>
            <a:pPr>
              <a:defRPr/>
            </a:pPr>
            <a:r>
              <a:rPr lang="en-US" dirty="0" smtClean="0"/>
              <a:t>F7: equivalent to Zoom to Fit (also accessible via the Rotation Modes Toolbar toolbar)</a:t>
            </a:r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565A98B-94E9-45DA-9E4A-0CFBDAE3EB8C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57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ED6C5E1-E3DE-4514-8D5A-8DD5474B7470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5DE046F-B92D-4305-96AA-FB4F17CF9294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088B8C-38DF-420E-A9D1-74C3966FD3BF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79330F5-0330-4DD8-94E5-3AB27F9EEC5F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17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7260B04-CCA1-4EC5-A48C-97571045890F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F600073-6032-4321-A8A2-92FE290CF022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05841D1-DA23-4E31-ADFE-C1E1DCE518F0}" type="slidenum">
              <a:rPr lang="en-US" altLang="en-US" sz="1300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27</a:t>
            </a:fld>
            <a:endParaRPr lang="en-US" altLang="en-US" sz="13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background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10"/>
          <p:cNvGrpSpPr>
            <a:grpSpLocks/>
          </p:cNvGrpSpPr>
          <p:nvPr userDrawn="1"/>
        </p:nvGrpSpPr>
        <p:grpSpPr bwMode="auto">
          <a:xfrm>
            <a:off x="254000" y="215900"/>
            <a:ext cx="2154238" cy="774700"/>
            <a:chOff x="254696" y="216074"/>
            <a:chExt cx="2154237" cy="774526"/>
          </a:xfrm>
        </p:grpSpPr>
        <p:pic>
          <p:nvPicPr>
            <p:cNvPr id="6" name="Picture 7" descr="Epsilon15.png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16074"/>
              <a:ext cx="914400" cy="612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>
              <a:spLocks noChangeArrowheads="1"/>
            </p:cNvSpPr>
            <p:nvPr userDrawn="1"/>
          </p:nvSpPr>
          <p:spPr bwMode="auto">
            <a:xfrm>
              <a:off x="254696" y="566833"/>
              <a:ext cx="2154237" cy="423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sz="1000" i="1" dirty="0" smtClean="0">
                  <a:solidFill>
                    <a:srgbClr val="045BAC"/>
                  </a:solidFill>
                  <a:latin typeface="Calibri" pitchFamily="34" charset="0"/>
                </a:rPr>
                <a:t>… within Epsilon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74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7162800" y="152400"/>
            <a:ext cx="2209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 smtClean="0"/>
              <a:t>Chris Wright</a:t>
            </a:r>
          </a:p>
        </p:txBody>
      </p:sp>
      <p:sp>
        <p:nvSpPr>
          <p:cNvPr id="3" name="Text Box 11"/>
          <p:cNvSpPr txBox="1">
            <a:spLocks noChangeArrowheads="1"/>
          </p:cNvSpPr>
          <p:nvPr userDrawn="1"/>
        </p:nvSpPr>
        <p:spPr bwMode="auto">
          <a:xfrm>
            <a:off x="3838575" y="6494463"/>
            <a:ext cx="14557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/>
              <a:t>ANSYS User Meeting</a:t>
            </a:r>
          </a:p>
        </p:txBody>
      </p:sp>
      <p:pic>
        <p:nvPicPr>
          <p:cNvPr id="4" name="Picture 7" descr="Epsilon15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172200"/>
            <a:ext cx="7207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7"/>
          <p:cNvSpPr txBox="1">
            <a:spLocks noChangeArrowheads="1"/>
          </p:cNvSpPr>
          <p:nvPr userDrawn="1"/>
        </p:nvSpPr>
        <p:spPr bwMode="auto">
          <a:xfrm>
            <a:off x="8534400" y="6477000"/>
            <a:ext cx="45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/>
              <a:t> </a:t>
            </a:r>
            <a:fld id="{A47495EA-B0D3-41A9-8A54-73B52B9628CF}" type="slidenum">
              <a:rPr lang="en-US" sz="1000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3810482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136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9222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8" descr="Epsilon_cle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28600"/>
            <a:ext cx="10668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6029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609600"/>
            <a:ext cx="2019300" cy="5276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8638" y="609600"/>
            <a:ext cx="5905500" cy="5276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14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05800" cy="9715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492250"/>
            <a:ext cx="4122738" cy="1858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56138" y="1492250"/>
            <a:ext cx="4122737" cy="1858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381000" y="3503613"/>
            <a:ext cx="8397875" cy="1860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646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E830DDCD-4D46-4BD0-BFAC-171C1FB144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01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92348C84-8BF7-4F47-B741-B4A4B32BD7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7712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6670675" cy="6413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371600"/>
            <a:ext cx="39243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28600" y="3657600"/>
            <a:ext cx="39243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305300" y="1371600"/>
            <a:ext cx="39243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16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background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Epsilon15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494088"/>
            <a:ext cx="3140075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8"/>
          <p:cNvGrpSpPr>
            <a:grpSpLocks/>
          </p:cNvGrpSpPr>
          <p:nvPr userDrawn="1"/>
        </p:nvGrpSpPr>
        <p:grpSpPr bwMode="auto">
          <a:xfrm>
            <a:off x="254000" y="215900"/>
            <a:ext cx="2154238" cy="774700"/>
            <a:chOff x="254696" y="216074"/>
            <a:chExt cx="2154237" cy="774526"/>
          </a:xfrm>
        </p:grpSpPr>
        <p:pic>
          <p:nvPicPr>
            <p:cNvPr id="5" name="Picture 7" descr="Epsilon15.pn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16074"/>
              <a:ext cx="914400" cy="612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 userDrawn="1"/>
          </p:nvSpPr>
          <p:spPr bwMode="auto">
            <a:xfrm>
              <a:off x="254696" y="566833"/>
              <a:ext cx="2154237" cy="423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sz="1000" i="1" dirty="0" smtClean="0">
                  <a:solidFill>
                    <a:srgbClr val="045BAC"/>
                  </a:solidFill>
                  <a:latin typeface="Calibri" pitchFamily="34" charset="0"/>
                </a:rPr>
                <a:t>… within Epsilon</a:t>
              </a:r>
            </a:p>
          </p:txBody>
        </p:sp>
      </p:grp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801938" y="4789488"/>
            <a:ext cx="7027862" cy="13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sz="2800" b="1" i="1" dirty="0" smtClean="0">
                <a:solidFill>
                  <a:srgbClr val="045BAC"/>
                </a:solidFill>
                <a:latin typeface="Calibri" pitchFamily="34" charset="0"/>
              </a:rPr>
              <a:t>… within Epsilon</a:t>
            </a:r>
          </a:p>
        </p:txBody>
      </p:sp>
    </p:spTree>
    <p:extLst>
      <p:ext uri="{BB962C8B-B14F-4D97-AF65-F5344CB8AC3E}">
        <p14:creationId xmlns:p14="http://schemas.microsoft.com/office/powerpoint/2010/main" val="2049131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 userDrawn="1"/>
        </p:nvGrpSpPr>
        <p:grpSpPr bwMode="auto">
          <a:xfrm>
            <a:off x="254000" y="215900"/>
            <a:ext cx="2154238" cy="774700"/>
            <a:chOff x="254696" y="216074"/>
            <a:chExt cx="2154237" cy="774526"/>
          </a:xfrm>
        </p:grpSpPr>
        <p:pic>
          <p:nvPicPr>
            <p:cNvPr id="3" name="Picture 7" descr="Epsilon15.png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16074"/>
              <a:ext cx="914400" cy="612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>
              <a:spLocks noChangeArrowheads="1"/>
            </p:cNvSpPr>
            <p:nvPr userDrawn="1"/>
          </p:nvSpPr>
          <p:spPr bwMode="auto">
            <a:xfrm>
              <a:off x="254696" y="566833"/>
              <a:ext cx="2154237" cy="423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sz="1000" i="1" dirty="0" smtClean="0">
                  <a:solidFill>
                    <a:srgbClr val="045BAC"/>
                  </a:solidFill>
                  <a:latin typeface="Calibri" pitchFamily="34" charset="0"/>
                </a:rPr>
                <a:t>… within Epsilon</a:t>
              </a:r>
            </a:p>
          </p:txBody>
        </p:sp>
      </p:grpSp>
      <p:sp>
        <p:nvSpPr>
          <p:cNvPr id="5" name="Text Box 11"/>
          <p:cNvSpPr txBox="1">
            <a:spLocks noChangeArrowheads="1"/>
          </p:cNvSpPr>
          <p:nvPr userDrawn="1"/>
        </p:nvSpPr>
        <p:spPr bwMode="auto">
          <a:xfrm>
            <a:off x="3840163" y="6494463"/>
            <a:ext cx="14557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/>
              <a:t>Company Overview</a:t>
            </a:r>
          </a:p>
        </p:txBody>
      </p:sp>
      <p:grpSp>
        <p:nvGrpSpPr>
          <p:cNvPr id="6" name="Group 17"/>
          <p:cNvGrpSpPr/>
          <p:nvPr userDrawn="1"/>
        </p:nvGrpSpPr>
        <p:grpSpPr>
          <a:xfrm>
            <a:off x="0" y="926927"/>
            <a:ext cx="9144000" cy="87681"/>
            <a:chOff x="2286000" y="926926"/>
            <a:chExt cx="6858000" cy="326519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7" name="Picture 5" descr="background4.png"/>
            <p:cNvPicPr>
              <a:picLocks noChangeAspect="1"/>
            </p:cNvPicPr>
            <p:nvPr/>
          </p:nvPicPr>
          <p:blipFill>
            <a:blip r:embed="rId4" cstate="print"/>
            <a:srcRect r="62500"/>
            <a:stretch>
              <a:fillRect/>
            </a:stretch>
          </p:blipFill>
          <p:spPr bwMode="auto">
            <a:xfrm rot="10800000" flipV="1">
              <a:off x="5715000" y="926926"/>
              <a:ext cx="3429000" cy="3264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5" descr="background4.png"/>
            <p:cNvPicPr>
              <a:picLocks noChangeAspect="1"/>
            </p:cNvPicPr>
            <p:nvPr/>
          </p:nvPicPr>
          <p:blipFill>
            <a:blip r:embed="rId4" cstate="print"/>
            <a:srcRect r="62500"/>
            <a:stretch>
              <a:fillRect/>
            </a:stretch>
          </p:blipFill>
          <p:spPr bwMode="auto">
            <a:xfrm rot="10800000" flipH="1" flipV="1">
              <a:off x="2286000" y="928048"/>
              <a:ext cx="3429000" cy="3264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0215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 userDrawn="1"/>
        </p:nvGrpSpPr>
        <p:grpSpPr bwMode="auto">
          <a:xfrm>
            <a:off x="93663" y="6121400"/>
            <a:ext cx="2154237" cy="774700"/>
            <a:chOff x="254696" y="216074"/>
            <a:chExt cx="2154237" cy="774526"/>
          </a:xfrm>
        </p:grpSpPr>
        <p:pic>
          <p:nvPicPr>
            <p:cNvPr id="5" name="Picture 4" descr="Epsilon15.png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16074"/>
              <a:ext cx="914400" cy="612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 userDrawn="1"/>
          </p:nvSpPr>
          <p:spPr bwMode="auto">
            <a:xfrm>
              <a:off x="254696" y="566833"/>
              <a:ext cx="2154237" cy="423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sz="1000" i="1" dirty="0" smtClean="0">
                  <a:solidFill>
                    <a:srgbClr val="045BAC"/>
                  </a:solidFill>
                  <a:latin typeface="Calibri" pitchFamily="34" charset="0"/>
                </a:rPr>
                <a:t>… within Epsilon</a:t>
              </a:r>
            </a:p>
          </p:txBody>
        </p:sp>
      </p:grpSp>
      <p:pic>
        <p:nvPicPr>
          <p:cNvPr id="7" name="Picture 21" descr="amsuper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54000"/>
            <a:ext cx="1636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 Box 17"/>
          <p:cNvSpPr txBox="1">
            <a:spLocks noChangeArrowheads="1"/>
          </p:cNvSpPr>
          <p:nvPr userDrawn="1"/>
        </p:nvSpPr>
        <p:spPr bwMode="auto">
          <a:xfrm>
            <a:off x="8534400" y="6477000"/>
            <a:ext cx="45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/>
              <a:t> </a:t>
            </a:r>
            <a:fld id="{10C81DF9-8284-4A3B-A690-25BB07A304A5}" type="slidenum">
              <a:rPr lang="en-US" sz="1000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/>
          </a:p>
        </p:txBody>
      </p:sp>
      <p:pic>
        <p:nvPicPr>
          <p:cNvPr id="9" name="Picture 8" descr="logo.png"/>
          <p:cNvPicPr>
            <a:picLocks noChangeAspect="1"/>
          </p:cNvPicPr>
          <p:nvPr userDrawn="1"/>
        </p:nvPicPr>
        <p:blipFill>
          <a:blip r:embed="rId4" cstate="print">
            <a:lum brigh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52400"/>
            <a:ext cx="7620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17"/>
          <p:cNvGrpSpPr/>
          <p:nvPr userDrawn="1"/>
        </p:nvGrpSpPr>
        <p:grpSpPr>
          <a:xfrm>
            <a:off x="0" y="926927"/>
            <a:ext cx="9144000" cy="87681"/>
            <a:chOff x="2286000" y="926926"/>
            <a:chExt cx="6858000" cy="326519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1" name="Picture 5" descr="background4.png"/>
            <p:cNvPicPr>
              <a:picLocks noChangeAspect="1"/>
            </p:cNvPicPr>
            <p:nvPr/>
          </p:nvPicPr>
          <p:blipFill>
            <a:blip r:embed="rId5" cstate="print"/>
            <a:srcRect r="62500"/>
            <a:stretch>
              <a:fillRect/>
            </a:stretch>
          </p:blipFill>
          <p:spPr bwMode="auto">
            <a:xfrm rot="10800000" flipV="1">
              <a:off x="5715000" y="926926"/>
              <a:ext cx="3429000" cy="3264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5" descr="background4.png"/>
            <p:cNvPicPr>
              <a:picLocks noChangeAspect="1"/>
            </p:cNvPicPr>
            <p:nvPr/>
          </p:nvPicPr>
          <p:blipFill>
            <a:blip r:embed="rId5" cstate="print"/>
            <a:srcRect r="62500"/>
            <a:stretch>
              <a:fillRect/>
            </a:stretch>
          </p:blipFill>
          <p:spPr bwMode="auto">
            <a:xfrm rot="10800000" flipH="1" flipV="1">
              <a:off x="2286000" y="928048"/>
              <a:ext cx="3429000" cy="3264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-25052"/>
            <a:ext cx="7162800" cy="1143000"/>
          </a:xfrm>
        </p:spPr>
        <p:txBody>
          <a:bodyPr/>
          <a:lstStyle>
            <a:lvl1pPr>
              <a:defRPr sz="3600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8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7"/>
          <p:cNvSpPr txBox="1">
            <a:spLocks noChangeArrowheads="1"/>
          </p:cNvSpPr>
          <p:nvPr userDrawn="1"/>
        </p:nvSpPr>
        <p:spPr bwMode="auto">
          <a:xfrm>
            <a:off x="8534400" y="6477000"/>
            <a:ext cx="45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/>
              <a:t> </a:t>
            </a:r>
            <a:fld id="{77030E3A-42EA-4C28-A4A3-3D9D4EE63327}" type="slidenum">
              <a:rPr lang="en-US" sz="1000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/>
          </a:p>
        </p:txBody>
      </p:sp>
      <p:grpSp>
        <p:nvGrpSpPr>
          <p:cNvPr id="5" name="Group 8"/>
          <p:cNvGrpSpPr>
            <a:grpSpLocks/>
          </p:cNvGrpSpPr>
          <p:nvPr userDrawn="1"/>
        </p:nvGrpSpPr>
        <p:grpSpPr bwMode="auto">
          <a:xfrm>
            <a:off x="254000" y="215900"/>
            <a:ext cx="2154238" cy="774700"/>
            <a:chOff x="254696" y="216074"/>
            <a:chExt cx="2154237" cy="774526"/>
          </a:xfrm>
        </p:grpSpPr>
        <p:pic>
          <p:nvPicPr>
            <p:cNvPr id="6" name="Picture 7" descr="Epsilon15.png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16074"/>
              <a:ext cx="914400" cy="612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>
              <a:spLocks noChangeArrowheads="1"/>
            </p:cNvSpPr>
            <p:nvPr userDrawn="1"/>
          </p:nvSpPr>
          <p:spPr bwMode="auto">
            <a:xfrm>
              <a:off x="254696" y="566833"/>
              <a:ext cx="2154237" cy="423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sz="1000" i="1" dirty="0" smtClean="0">
                  <a:solidFill>
                    <a:srgbClr val="045BAC"/>
                  </a:solidFill>
                  <a:latin typeface="Calibri" pitchFamily="34" charset="0"/>
                </a:rPr>
                <a:t>… within Epsilon</a:t>
              </a:r>
            </a:p>
          </p:txBody>
        </p:sp>
      </p:grpSp>
      <p:grpSp>
        <p:nvGrpSpPr>
          <p:cNvPr id="8" name="Group 17"/>
          <p:cNvGrpSpPr/>
          <p:nvPr userDrawn="1"/>
        </p:nvGrpSpPr>
        <p:grpSpPr>
          <a:xfrm>
            <a:off x="0" y="926927"/>
            <a:ext cx="9144000" cy="87681"/>
            <a:chOff x="2286000" y="926926"/>
            <a:chExt cx="6858000" cy="326519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" name="Picture 5" descr="background4.png"/>
            <p:cNvPicPr>
              <a:picLocks noChangeAspect="1"/>
            </p:cNvPicPr>
            <p:nvPr/>
          </p:nvPicPr>
          <p:blipFill>
            <a:blip r:embed="rId3" cstate="print"/>
            <a:srcRect r="62500"/>
            <a:stretch>
              <a:fillRect/>
            </a:stretch>
          </p:blipFill>
          <p:spPr bwMode="auto">
            <a:xfrm rot="10800000" flipV="1">
              <a:off x="5715000" y="926926"/>
              <a:ext cx="3429000" cy="3264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5" descr="background4.png"/>
            <p:cNvPicPr>
              <a:picLocks noChangeAspect="1"/>
            </p:cNvPicPr>
            <p:nvPr/>
          </p:nvPicPr>
          <p:blipFill>
            <a:blip r:embed="rId3" cstate="print"/>
            <a:srcRect r="62500"/>
            <a:stretch>
              <a:fillRect/>
            </a:stretch>
          </p:blipFill>
          <p:spPr bwMode="auto">
            <a:xfrm rot="10800000" flipH="1" flipV="1">
              <a:off x="2286000" y="928048"/>
              <a:ext cx="3429000" cy="3264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1" name="Text Box 11"/>
          <p:cNvSpPr txBox="1">
            <a:spLocks noChangeArrowheads="1"/>
          </p:cNvSpPr>
          <p:nvPr userDrawn="1"/>
        </p:nvSpPr>
        <p:spPr bwMode="auto">
          <a:xfrm>
            <a:off x="3838575" y="6494463"/>
            <a:ext cx="14557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/>
              <a:t>ANSYS User Meeting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748"/>
          </a:xfrm>
        </p:spPr>
        <p:txBody>
          <a:bodyPr/>
          <a:lstStyle>
            <a:lvl1pPr>
              <a:defRPr sz="3600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376737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790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7"/>
          <p:cNvSpPr txBox="1">
            <a:spLocks noChangeArrowheads="1"/>
          </p:cNvSpPr>
          <p:nvPr userDrawn="1"/>
        </p:nvSpPr>
        <p:spPr bwMode="auto">
          <a:xfrm>
            <a:off x="8534400" y="6477000"/>
            <a:ext cx="45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/>
              <a:t> </a:t>
            </a:r>
            <a:fld id="{F23B5376-F50B-40ED-BBFF-0EDAD2955B6B}" type="slidenum">
              <a:rPr lang="en-US" sz="1000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/>
          </a:p>
        </p:txBody>
      </p:sp>
      <p:grpSp>
        <p:nvGrpSpPr>
          <p:cNvPr id="5" name="Group 8"/>
          <p:cNvGrpSpPr>
            <a:grpSpLocks/>
          </p:cNvGrpSpPr>
          <p:nvPr userDrawn="1"/>
        </p:nvGrpSpPr>
        <p:grpSpPr bwMode="auto">
          <a:xfrm>
            <a:off x="7391400" y="215900"/>
            <a:ext cx="2154238" cy="774700"/>
            <a:chOff x="254696" y="216074"/>
            <a:chExt cx="2154237" cy="774526"/>
          </a:xfrm>
        </p:grpSpPr>
        <p:pic>
          <p:nvPicPr>
            <p:cNvPr id="6" name="Picture 7" descr="Epsilon15.png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16074"/>
              <a:ext cx="914400" cy="612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>
              <a:spLocks noChangeArrowheads="1"/>
            </p:cNvSpPr>
            <p:nvPr userDrawn="1"/>
          </p:nvSpPr>
          <p:spPr bwMode="auto">
            <a:xfrm>
              <a:off x="254696" y="566833"/>
              <a:ext cx="2154237" cy="423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sz="1000" i="1" dirty="0" smtClean="0">
                  <a:solidFill>
                    <a:srgbClr val="045BAC"/>
                  </a:solidFill>
                  <a:latin typeface="Calibri" pitchFamily="34" charset="0"/>
                </a:rPr>
                <a:t>… within Epsilon</a:t>
              </a:r>
            </a:p>
          </p:txBody>
        </p:sp>
      </p:grpSp>
      <p:grpSp>
        <p:nvGrpSpPr>
          <p:cNvPr id="8" name="Group 17"/>
          <p:cNvGrpSpPr/>
          <p:nvPr userDrawn="1"/>
        </p:nvGrpSpPr>
        <p:grpSpPr>
          <a:xfrm>
            <a:off x="0" y="926927"/>
            <a:ext cx="9144000" cy="87681"/>
            <a:chOff x="2286000" y="926926"/>
            <a:chExt cx="6858000" cy="326519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" name="Picture 5" descr="background4.png"/>
            <p:cNvPicPr>
              <a:picLocks noChangeAspect="1"/>
            </p:cNvPicPr>
            <p:nvPr/>
          </p:nvPicPr>
          <p:blipFill>
            <a:blip r:embed="rId3" cstate="print"/>
            <a:srcRect r="62500"/>
            <a:stretch>
              <a:fillRect/>
            </a:stretch>
          </p:blipFill>
          <p:spPr bwMode="auto">
            <a:xfrm rot="10800000" flipV="1">
              <a:off x="5715000" y="926926"/>
              <a:ext cx="3429000" cy="3264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5" descr="background4.png"/>
            <p:cNvPicPr>
              <a:picLocks noChangeAspect="1"/>
            </p:cNvPicPr>
            <p:nvPr/>
          </p:nvPicPr>
          <p:blipFill>
            <a:blip r:embed="rId3" cstate="print"/>
            <a:srcRect r="62500"/>
            <a:stretch>
              <a:fillRect/>
            </a:stretch>
          </p:blipFill>
          <p:spPr bwMode="auto">
            <a:xfrm rot="10800000" flipH="1" flipV="1">
              <a:off x="2286000" y="928048"/>
              <a:ext cx="3429000" cy="3264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1" name="Text Box 11"/>
          <p:cNvSpPr txBox="1">
            <a:spLocks noChangeArrowheads="1"/>
          </p:cNvSpPr>
          <p:nvPr userDrawn="1"/>
        </p:nvSpPr>
        <p:spPr bwMode="auto">
          <a:xfrm>
            <a:off x="3838575" y="6494463"/>
            <a:ext cx="14557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/>
              <a:t>ANSYS User Meeting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25052"/>
            <a:ext cx="7772400" cy="1143000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376737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363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3403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8638" y="1509713"/>
            <a:ext cx="3962400" cy="43767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509713"/>
            <a:ext cx="3962400" cy="43767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47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2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509713"/>
            <a:ext cx="8077200" cy="437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94" r:id="rId1"/>
    <p:sldLayoutId id="2147485495" r:id="rId2"/>
    <p:sldLayoutId id="2147485496" r:id="rId3"/>
    <p:sldLayoutId id="2147485497" r:id="rId4"/>
    <p:sldLayoutId id="2147485498" r:id="rId5"/>
    <p:sldLayoutId id="2147485499" r:id="rId6"/>
    <p:sldLayoutId id="2147485486" r:id="rId7"/>
    <p:sldLayoutId id="2147485487" r:id="rId8"/>
    <p:sldLayoutId id="2147485488" r:id="rId9"/>
    <p:sldLayoutId id="2147485500" r:id="rId10"/>
    <p:sldLayoutId id="2147485489" r:id="rId11"/>
    <p:sldLayoutId id="2147485490" r:id="rId12"/>
    <p:sldLayoutId id="2147485501" r:id="rId13"/>
    <p:sldLayoutId id="2147485491" r:id="rId14"/>
    <p:sldLayoutId id="2147485492" r:id="rId15"/>
    <p:sldLayoutId id="2147485502" r:id="rId16"/>
    <p:sldLayoutId id="2147485503" r:id="rId17"/>
    <p:sldLayoutId id="2147485493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Erik%20Eid\Desktop\FinalPresentation2\2015-05-11_9-43-54.mp4" TargetMode="Externa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Erik%20Eid\Desktop\FinalPresentation2\2015-05-11_10-42-44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Erik%20Eid\Desktop\FinalPresentation2\gearboxexplode.mp4" TargetMode="Externa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Erik%20Eid\Desktop\FinalPresentation2\2015-04-30_14-57-41.mp4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Erik%20Eid\Desktop\FinalPresentation2\2015-05-11_10-01-37.mp4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8"/>
          <p:cNvSpPr txBox="1">
            <a:spLocks noChangeArrowheads="1"/>
          </p:cNvSpPr>
          <p:nvPr/>
        </p:nvSpPr>
        <p:spPr bwMode="auto">
          <a:xfrm>
            <a:off x="1528763" y="990600"/>
            <a:ext cx="6021387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88900" dist="89803" dir="2700000" algn="ctr" rotWithShape="0">
              <a:srgbClr val="CCCC00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dirty="0">
                <a:latin typeface="Arial Black" pitchFamily="34" charset="0"/>
              </a:rPr>
              <a:t>Twin Cities </a:t>
            </a:r>
          </a:p>
          <a:p>
            <a:pPr algn="ctr">
              <a:defRPr/>
            </a:pPr>
            <a:r>
              <a:rPr lang="en-US" sz="2800" dirty="0">
                <a:latin typeface="Arial Black" pitchFamily="34" charset="0"/>
              </a:rPr>
              <a:t>ANSYS</a:t>
            </a:r>
            <a:r>
              <a:rPr lang="en-US" sz="2800" baseline="30000" dirty="0">
                <a:latin typeface="Arial Black" pitchFamily="34" charset="0"/>
              </a:rPr>
              <a:t>®</a:t>
            </a:r>
            <a:r>
              <a:rPr lang="en-US" sz="2800" dirty="0">
                <a:latin typeface="Arial Black" pitchFamily="34" charset="0"/>
              </a:rPr>
              <a:t> User Meeting</a:t>
            </a:r>
          </a:p>
          <a:p>
            <a:pPr algn="ctr">
              <a:spcBef>
                <a:spcPct val="30000"/>
              </a:spcBef>
              <a:defRPr/>
            </a:pPr>
            <a:r>
              <a:rPr lang="en-US" sz="1600" dirty="0">
                <a:latin typeface="Arial Black" pitchFamily="34" charset="0"/>
              </a:rPr>
              <a:t>May 2015</a:t>
            </a:r>
          </a:p>
          <a:p>
            <a:pPr algn="ctr">
              <a:spcBef>
                <a:spcPct val="30000"/>
              </a:spcBef>
              <a:defRPr/>
            </a:pPr>
            <a:r>
              <a:rPr lang="en-US" sz="3600" dirty="0">
                <a:latin typeface="Arial Black" pitchFamily="34" charset="0"/>
              </a:rPr>
              <a:t>Workbench v16 Update</a:t>
            </a:r>
          </a:p>
        </p:txBody>
      </p:sp>
    </p:spTree>
  </p:cSld>
  <p:clrMapOvr>
    <a:masterClrMapping/>
  </p:clrMapOvr>
  <p:transition advTm="125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990600" y="-25400"/>
            <a:ext cx="7772400" cy="1143000"/>
          </a:xfrm>
        </p:spPr>
        <p:txBody>
          <a:bodyPr/>
          <a:lstStyle/>
          <a:p>
            <a:r>
              <a:rPr lang="en-US" altLang="en-US" smtClean="0"/>
              <a:t>Node/Element Numbers	</a:t>
            </a:r>
          </a:p>
        </p:txBody>
      </p:sp>
      <p:sp>
        <p:nvSpPr>
          <p:cNvPr id="21507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376738"/>
          </a:xfrm>
        </p:spPr>
        <p:txBody>
          <a:bodyPr/>
          <a:lstStyle/>
          <a:p>
            <a:r>
              <a:rPr lang="en-US" altLang="en-US" sz="2800" smtClean="0"/>
              <a:t>Display Node/Element numbers through “Annotation Preferences” </a:t>
            </a:r>
          </a:p>
          <a:p>
            <a:r>
              <a:rPr lang="en-US" altLang="en-US" sz="2800" smtClean="0"/>
              <a:t>Show specific range of node/elements on the model if needed.</a:t>
            </a: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876550"/>
            <a:ext cx="3124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990600" y="-25400"/>
            <a:ext cx="7772400" cy="1143000"/>
          </a:xfrm>
        </p:spPr>
        <p:txBody>
          <a:bodyPr/>
          <a:lstStyle/>
          <a:p>
            <a:r>
              <a:rPr lang="en-US" altLang="en-US" smtClean="0"/>
              <a:t>Sub-Assemblies</a:t>
            </a:r>
          </a:p>
        </p:txBody>
      </p:sp>
      <p:sp>
        <p:nvSpPr>
          <p:cNvPr id="22531" name="Content Placeholder 1"/>
          <p:cNvSpPr>
            <a:spLocks noGrp="1"/>
          </p:cNvSpPr>
          <p:nvPr>
            <p:ph idx="1"/>
          </p:nvPr>
        </p:nvSpPr>
        <p:spPr>
          <a:xfrm>
            <a:off x="76200" y="1371600"/>
            <a:ext cx="8077200" cy="4376738"/>
          </a:xfrm>
        </p:spPr>
        <p:txBody>
          <a:bodyPr/>
          <a:lstStyle/>
          <a:p>
            <a:r>
              <a:rPr lang="en-US" altLang="en-US" sz="2800" dirty="0" smtClean="0"/>
              <a:t>Improved assembly management</a:t>
            </a:r>
          </a:p>
          <a:p>
            <a:pPr lvl="1"/>
            <a:r>
              <a:rPr lang="en-US" altLang="en-US" sz="2400" dirty="0" smtClean="0"/>
              <a:t>Can import more details from sub-models</a:t>
            </a:r>
          </a:p>
          <a:p>
            <a:pPr lvl="1"/>
            <a:r>
              <a:rPr lang="en-US" altLang="en-US" sz="2400" dirty="0" smtClean="0"/>
              <a:t>Improved detail management from folders</a:t>
            </a:r>
          </a:p>
          <a:p>
            <a:pPr lvl="1"/>
            <a:r>
              <a:rPr lang="en-US" altLang="en-US" sz="2400" dirty="0" smtClean="0"/>
              <a:t>“Preview Assembled Geometry” available</a:t>
            </a:r>
          </a:p>
        </p:txBody>
      </p: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2992438"/>
            <a:ext cx="2557462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3"/>
          <a:stretch>
            <a:fillRect/>
          </a:stretch>
        </p:blipFill>
        <p:spPr bwMode="auto">
          <a:xfrm>
            <a:off x="304800" y="3970338"/>
            <a:ext cx="4953000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Right Arrow 1"/>
          <p:cNvSpPr>
            <a:spLocks noChangeArrowheads="1"/>
          </p:cNvSpPr>
          <p:nvPr/>
        </p:nvSpPr>
        <p:spPr bwMode="auto">
          <a:xfrm>
            <a:off x="5418138" y="4527550"/>
            <a:ext cx="1143000" cy="157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38100" algn="ctr">
            <a:solidFill>
              <a:srgbClr val="FF33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996950" y="5421313"/>
            <a:ext cx="330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V16 Release Notes</a:t>
            </a:r>
          </a:p>
        </p:txBody>
      </p:sp>
      <p:sp>
        <p:nvSpPr>
          <p:cNvPr id="22536" name="TextBox 8"/>
          <p:cNvSpPr txBox="1">
            <a:spLocks noChangeArrowheads="1"/>
          </p:cNvSpPr>
          <p:nvPr/>
        </p:nvSpPr>
        <p:spPr bwMode="auto">
          <a:xfrm>
            <a:off x="5837238" y="6172200"/>
            <a:ext cx="330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Release Notes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447800" y="17463"/>
            <a:ext cx="4267200" cy="1042987"/>
          </a:xfrm>
        </p:spPr>
        <p:txBody>
          <a:bodyPr/>
          <a:lstStyle/>
          <a:p>
            <a:r>
              <a:rPr lang="en-US" altLang="en-US" smtClean="0"/>
              <a:t>Face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09" b="13680"/>
          <a:stretch>
            <a:fillRect/>
          </a:stretch>
        </p:blipFill>
        <p:spPr>
          <a:xfrm>
            <a:off x="4608513" y="157163"/>
            <a:ext cx="1090612" cy="757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cap="flat" cmpd="sng">
                <a:solidFill>
                  <a:srgbClr val="FF33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533400" y="1066800"/>
            <a:ext cx="8077200" cy="437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en-US" altLang="en-US" sz="2800" kern="0" dirty="0" smtClean="0"/>
              <a:t>Now you can split faces using planes and surfaces!</a:t>
            </a:r>
          </a:p>
          <a:p>
            <a:pPr marL="0" indent="0">
              <a:buFontTx/>
              <a:buNone/>
              <a:defRPr/>
            </a:pPr>
            <a:r>
              <a:rPr lang="en-US" altLang="en-US" sz="2800" kern="0" dirty="0" smtClean="0"/>
              <a:t> </a:t>
            </a:r>
          </a:p>
        </p:txBody>
      </p:sp>
      <p:pic>
        <p:nvPicPr>
          <p:cNvPr id="6" name="2015-05-11_9-43-5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Detach and Body Repair</a:t>
            </a:r>
          </a:p>
        </p:txBody>
      </p:sp>
      <p:pic>
        <p:nvPicPr>
          <p:cNvPr id="4" name="2015-05-11_10-42-4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993775" y="19050"/>
            <a:ext cx="7772400" cy="1041400"/>
          </a:xfrm>
        </p:spPr>
        <p:txBody>
          <a:bodyPr/>
          <a:lstStyle/>
          <a:p>
            <a:r>
              <a:rPr lang="en-US" altLang="en-US" smtClean="0"/>
              <a:t>Vector Plotting controls</a:t>
            </a:r>
          </a:p>
        </p:txBody>
      </p:sp>
      <p:sp>
        <p:nvSpPr>
          <p:cNvPr id="25603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376738"/>
          </a:xfrm>
        </p:spPr>
        <p:txBody>
          <a:bodyPr/>
          <a:lstStyle/>
          <a:p>
            <a:r>
              <a:rPr lang="en-US" altLang="en-US" sz="2800" smtClean="0"/>
              <a:t>Vector Plotting allows suppression of principals</a:t>
            </a:r>
          </a:p>
          <a:p>
            <a:endParaRPr lang="en-US" altLang="en-US" sz="2800" smtClean="0"/>
          </a:p>
          <a:p>
            <a:endParaRPr lang="en-US" altLang="en-US" sz="2800" smtClean="0"/>
          </a:p>
          <a:p>
            <a:endParaRPr lang="en-US" altLang="en-US" sz="2400" smtClean="0"/>
          </a:p>
          <a:p>
            <a:endParaRPr lang="en-US" altLang="en-US" smtClean="0"/>
          </a:p>
        </p:txBody>
      </p:sp>
      <p:sp>
        <p:nvSpPr>
          <p:cNvPr id="25604" name="AutoShape 2" descr="https://mail.google.com/mail/u/0/?ui=2&amp;ik=e314c130ee&amp;view=fimg&amp;th=14d439733c887e18&amp;attid=0.1&amp;disp=emb&amp;attbid=ANGjdJ8OU54MxGdz9OjKQVKi3AX4gfO099beEddBYpLTAsqobkwpKcelyHIegL0C63FJ_ogwYYsmDhUkG9wqCHAZyeI3vYCP61QZnh3ve6veiOett2uds_VcnRlK4Rw&amp;sz=w1180-h544&amp;ats=1431359193319&amp;rm=14d439733c887e18&amp;zw&amp;atsh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5605" name="AutoShape 4" descr="Displaying image003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5606" name="AutoShape 2" descr="https://mail.google.com/mail/u/0/?ui=2&amp;ik=e314c130ee&amp;view=fimg&amp;th=14d487cf384e4b09&amp;attid=0.1&amp;disp=emb&amp;attbid=ANGjdJ_Ccs-KdgLrXaIfEuhQFth2FZ3h5HfFqVYAt07tqNPYTOc7n8th3_bbQl6dBf6_LNjWY8VMcY45--M3GXHxso6aOn3ymMSPXySbYr-kLg6hvcE-kAWPR3Bu2yM&amp;sz=w2258-h1480&amp;ats=1431440274037&amp;rm=14d487cf384e4b09&amp;zw&amp;atsh=1"/>
          <p:cNvSpPr>
            <a:spLocks noChangeAspect="1" noChangeArrowheads="1"/>
          </p:cNvSpPr>
          <p:nvPr/>
        </p:nvSpPr>
        <p:spPr bwMode="auto">
          <a:xfrm>
            <a:off x="473075" y="1222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56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" y="3402013"/>
            <a:ext cx="3975100" cy="260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AutoShape 5" descr="https://mail.google.com/mail/u/0/?ui=2&amp;ik=e314c130ee&amp;view=fimg&amp;th=14d487cf384e4b09&amp;attid=0.2&amp;disp=emb&amp;attbid=ANGjdJ9eZkLYRXWmGC11iA-FdpP6u5PPnPWB0PJm7mUe3RWBDTtg4uakqqOmXCR7HrEirlsTZaV-tUum_qJ-1xpaQ2gbAwgHdUxT9A8c4WNvw3kCq-snCQ0S1wJ7-i0&amp;sz=w2258-h1480&amp;ats=1431440274037&amp;rm=14d487cf384e4b09&amp;zw&amp;atsh=1"/>
          <p:cNvSpPr>
            <a:spLocks noChangeAspect="1" noChangeArrowheads="1"/>
          </p:cNvSpPr>
          <p:nvPr/>
        </p:nvSpPr>
        <p:spPr bwMode="auto">
          <a:xfrm>
            <a:off x="625475" y="2746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560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3402013"/>
            <a:ext cx="3973512" cy="260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610" name="Straight Arrow Connector 4"/>
          <p:cNvCxnSpPr>
            <a:cxnSpLocks noChangeShapeType="1"/>
          </p:cNvCxnSpPr>
          <p:nvPr/>
        </p:nvCxnSpPr>
        <p:spPr bwMode="auto">
          <a:xfrm>
            <a:off x="3962400" y="4703763"/>
            <a:ext cx="1143000" cy="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561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2819400"/>
            <a:ext cx="63484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2" name="Rectangle 5"/>
          <p:cNvSpPr>
            <a:spLocks noChangeArrowheads="1"/>
          </p:cNvSpPr>
          <p:nvPr/>
        </p:nvSpPr>
        <p:spPr bwMode="auto">
          <a:xfrm>
            <a:off x="6778625" y="2743200"/>
            <a:ext cx="917575" cy="381000"/>
          </a:xfrm>
          <a:prstGeom prst="rect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990600" y="-20638"/>
            <a:ext cx="7772400" cy="1041401"/>
          </a:xfrm>
        </p:spPr>
        <p:txBody>
          <a:bodyPr/>
          <a:lstStyle/>
          <a:p>
            <a:r>
              <a:rPr lang="en-US" altLang="en-US" smtClean="0"/>
              <a:t>Analysis Options</a:t>
            </a:r>
          </a:p>
        </p:txBody>
      </p:sp>
      <p:sp>
        <p:nvSpPr>
          <p:cNvPr id="59395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376738"/>
          </a:xfrm>
        </p:spPr>
        <p:txBody>
          <a:bodyPr/>
          <a:lstStyle/>
          <a:p>
            <a:pPr>
              <a:defRPr/>
            </a:pPr>
            <a:r>
              <a:rPr lang="en-US" altLang="en-US" sz="2800" dirty="0" smtClean="0"/>
              <a:t>Tabular participation factor data for modal analyses</a:t>
            </a:r>
          </a:p>
          <a:p>
            <a:pPr>
              <a:defRPr/>
            </a:pPr>
            <a:r>
              <a:rPr lang="en-US" altLang="en-US" sz="2800" dirty="0" smtClean="0"/>
              <a:t>Results Option: set default for calculating time history</a:t>
            </a:r>
          </a:p>
          <a:p>
            <a:pPr>
              <a:defRPr/>
            </a:pPr>
            <a:r>
              <a:rPr lang="en-US" altLang="en-US" sz="2800" dirty="0" smtClean="0"/>
              <a:t>Can now plot stresses and strains for line bodies</a:t>
            </a:r>
          </a:p>
          <a:p>
            <a:pPr marL="0" indent="0">
              <a:buFontTx/>
              <a:buNone/>
              <a:defRPr/>
            </a:pPr>
            <a:endParaRPr lang="en-US" altLang="en-US" sz="2400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26628" name="AutoShape 2" descr="https://mail.google.com/mail/u/0/?ui=2&amp;ik=e314c130ee&amp;view=fimg&amp;th=14d439733c887e18&amp;attid=0.1&amp;disp=emb&amp;attbid=ANGjdJ8OU54MxGdz9OjKQVKi3AX4gfO099beEddBYpLTAsqobkwpKcelyHIegL0C63FJ_ogwYYsmDhUkG9wqCHAZyeI3vYCP61QZnh3ve6veiOett2uds_VcnRlK4Rw&amp;sz=w1180-h544&amp;ats=1431359193319&amp;rm=14d439733c887e18&amp;zw&amp;atsh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6629" name="AutoShape 4" descr="Displaying image003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581400"/>
            <a:ext cx="499745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376738"/>
          </a:xfrm>
        </p:spPr>
        <p:txBody>
          <a:bodyPr/>
          <a:lstStyle/>
          <a:p>
            <a:r>
              <a:rPr lang="en-US" altLang="en-US" sz="2800" smtClean="0"/>
              <a:t>Explode!</a:t>
            </a:r>
          </a:p>
          <a:p>
            <a:endParaRPr lang="en-US" altLang="en-US" sz="2800" smtClean="0"/>
          </a:p>
          <a:p>
            <a:endParaRPr lang="en-US" altLang="en-US" sz="2800" smtClean="0"/>
          </a:p>
          <a:p>
            <a:endParaRPr lang="en-US" altLang="en-US" sz="2400" smtClean="0"/>
          </a:p>
          <a:p>
            <a:endParaRPr lang="en-US" altLang="en-US" smtClean="0"/>
          </a:p>
        </p:txBody>
      </p:sp>
      <p:sp>
        <p:nvSpPr>
          <p:cNvPr id="27651" name="TextBox 9"/>
          <p:cNvSpPr txBox="1">
            <a:spLocks noChangeArrowheads="1"/>
          </p:cNvSpPr>
          <p:nvPr/>
        </p:nvSpPr>
        <p:spPr bwMode="auto">
          <a:xfrm>
            <a:off x="168275" y="6534150"/>
            <a:ext cx="330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Release Notes</a:t>
            </a:r>
          </a:p>
        </p:txBody>
      </p:sp>
      <p:sp>
        <p:nvSpPr>
          <p:cNvPr id="27652" name="AutoShape 2" descr="https://mail.google.com/mail/u/0/?ui=2&amp;ik=e314c130ee&amp;view=fimg&amp;th=14d439733c887e18&amp;attid=0.1&amp;disp=emb&amp;attbid=ANGjdJ8OU54MxGdz9OjKQVKi3AX4gfO099beEddBYpLTAsqobkwpKcelyHIegL0C63FJ_ogwYYsmDhUkG9wqCHAZyeI3vYCP61QZnh3ve6veiOett2uds_VcnRlK4Rw&amp;sz=w1180-h544&amp;ats=1431359193319&amp;rm=14d439733c887e18&amp;zw&amp;atsh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7653" name="AutoShape 4" descr="Displaying image003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7654" name="AutoShape 2" descr="https://mail.google.com/mail/u/0/?ui=2&amp;ik=e314c130ee&amp;view=fimg&amp;th=14d487cf384e4b09&amp;attid=0.1&amp;disp=emb&amp;attbid=ANGjdJ_Ccs-KdgLrXaIfEuhQFth2FZ3h5HfFqVYAt07tqNPYTOc7n8th3_bbQl6dBf6_LNjWY8VMcY45--M3GXHxso6aOn3ymMSPXySbYr-kLg6hvcE-kAWPR3Bu2yM&amp;sz=w2258-h1480&amp;ats=1431440274037&amp;rm=14d487cf384e4b09&amp;zw&amp;atsh=1"/>
          <p:cNvSpPr>
            <a:spLocks noChangeAspect="1" noChangeArrowheads="1"/>
          </p:cNvSpPr>
          <p:nvPr/>
        </p:nvSpPr>
        <p:spPr bwMode="auto">
          <a:xfrm>
            <a:off x="473075" y="1222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7655" name="AutoShape 5" descr="https://mail.google.com/mail/u/0/?ui=2&amp;ik=e314c130ee&amp;view=fimg&amp;th=14d487cf384e4b09&amp;attid=0.2&amp;disp=emb&amp;attbid=ANGjdJ9eZkLYRXWmGC11iA-FdpP6u5PPnPWB0PJm7mUe3RWBDTtg4uakqqOmXCR7HrEirlsTZaV-tUum_qJ-1xpaQ2gbAwgHdUxT9A8c4WNvw3kCq-snCQ0S1wJ7-i0&amp;sz=w2258-h1480&amp;ats=1431440274037&amp;rm=14d487cf384e4b09&amp;zw&amp;atsh=1"/>
          <p:cNvSpPr>
            <a:spLocks noChangeAspect="1" noChangeArrowheads="1"/>
          </p:cNvSpPr>
          <p:nvPr/>
        </p:nvSpPr>
        <p:spPr bwMode="auto">
          <a:xfrm>
            <a:off x="625475" y="2746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7656" name="Title 1"/>
          <p:cNvSpPr>
            <a:spLocks noGrp="1"/>
          </p:cNvSpPr>
          <p:nvPr>
            <p:ph type="title"/>
          </p:nvPr>
        </p:nvSpPr>
        <p:spPr>
          <a:xfrm>
            <a:off x="990600" y="-25400"/>
            <a:ext cx="7772400" cy="1143000"/>
          </a:xfrm>
        </p:spPr>
        <p:txBody>
          <a:bodyPr/>
          <a:lstStyle/>
          <a:p>
            <a:r>
              <a:rPr lang="en-US" altLang="en-US" smtClean="0"/>
              <a:t>Misc. </a:t>
            </a:r>
          </a:p>
        </p:txBody>
      </p:sp>
      <p:pic>
        <p:nvPicPr>
          <p:cNvPr id="2" name="gearboxexplod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2200"/>
            <a:ext cx="9144000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5943600" cy="4376738"/>
          </a:xfrm>
        </p:spPr>
        <p:txBody>
          <a:bodyPr/>
          <a:lstStyle/>
          <a:p>
            <a:r>
              <a:rPr lang="en-US" altLang="en-US" sz="2800" smtClean="0"/>
              <a:t>Can open Mechanical in read-only mode (avoids tying up license)</a:t>
            </a:r>
          </a:p>
          <a:p>
            <a:r>
              <a:rPr lang="en-US" altLang="en-US" sz="2800" smtClean="0"/>
              <a:t>Filter Tree Based on Visible Bodies</a:t>
            </a:r>
          </a:p>
          <a:p>
            <a:r>
              <a:rPr lang="en-US" altLang="en-US" sz="2800" smtClean="0"/>
              <a:t>Selection Information tells you distance between selected items</a:t>
            </a:r>
            <a:endParaRPr lang="en-US" altLang="en-US" sz="2400" smtClean="0"/>
          </a:p>
          <a:p>
            <a:endParaRPr lang="en-US" altLang="en-US" smtClean="0"/>
          </a:p>
        </p:txBody>
      </p:sp>
      <p:sp>
        <p:nvSpPr>
          <p:cNvPr id="28675" name="TextBox 9"/>
          <p:cNvSpPr txBox="1">
            <a:spLocks noChangeArrowheads="1"/>
          </p:cNvSpPr>
          <p:nvPr/>
        </p:nvSpPr>
        <p:spPr bwMode="auto">
          <a:xfrm>
            <a:off x="2944813" y="6191250"/>
            <a:ext cx="330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V16 Release Notes</a:t>
            </a:r>
          </a:p>
        </p:txBody>
      </p:sp>
      <p:sp>
        <p:nvSpPr>
          <p:cNvPr id="28676" name="AutoShape 2" descr="https://mail.google.com/mail/u/0/?ui=2&amp;ik=e314c130ee&amp;view=fimg&amp;th=14d439733c887e18&amp;attid=0.1&amp;disp=emb&amp;attbid=ANGjdJ8OU54MxGdz9OjKQVKi3AX4gfO099beEddBYpLTAsqobkwpKcelyHIegL0C63FJ_ogwYYsmDhUkG9wqCHAZyeI3vYCP61QZnh3ve6veiOett2uds_VcnRlK4Rw&amp;sz=w1180-h544&amp;ats=1431359193319&amp;rm=14d439733c887e18&amp;zw&amp;atsh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8677" name="AutoShape 4" descr="Displaying image003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86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4648200"/>
            <a:ext cx="8062912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38" y="1219200"/>
            <a:ext cx="246856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Title 1"/>
          <p:cNvSpPr>
            <a:spLocks noGrp="1"/>
          </p:cNvSpPr>
          <p:nvPr>
            <p:ph type="title"/>
          </p:nvPr>
        </p:nvSpPr>
        <p:spPr>
          <a:xfrm>
            <a:off x="712788" y="-30163"/>
            <a:ext cx="7772400" cy="1143001"/>
          </a:xfrm>
        </p:spPr>
        <p:txBody>
          <a:bodyPr/>
          <a:lstStyle/>
          <a:p>
            <a:r>
              <a:rPr lang="en-US" altLang="en-US" smtClean="0"/>
              <a:t>Misc.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376738"/>
          </a:xfrm>
        </p:spPr>
        <p:txBody>
          <a:bodyPr/>
          <a:lstStyle/>
          <a:p>
            <a:r>
              <a:rPr lang="en-US" altLang="en-US" sz="2400" smtClean="0"/>
              <a:t>Thermal Fluid Line Bodies: Import pipe volumes as line bodies to model thermal fluid flow</a:t>
            </a:r>
          </a:p>
        </p:txBody>
      </p:sp>
      <p:sp>
        <p:nvSpPr>
          <p:cNvPr id="29699" name="TextBox 9"/>
          <p:cNvSpPr txBox="1">
            <a:spLocks noChangeArrowheads="1"/>
          </p:cNvSpPr>
          <p:nvPr/>
        </p:nvSpPr>
        <p:spPr bwMode="auto">
          <a:xfrm>
            <a:off x="473075" y="6534150"/>
            <a:ext cx="330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Image courtesy of PADT</a:t>
            </a:r>
          </a:p>
        </p:txBody>
      </p:sp>
      <p:sp>
        <p:nvSpPr>
          <p:cNvPr id="29700" name="AutoShape 2" descr="https://mail.google.com/mail/u/0/?ui=2&amp;ik=e314c130ee&amp;view=fimg&amp;th=14d439733c887e18&amp;attid=0.1&amp;disp=emb&amp;attbid=ANGjdJ8OU54MxGdz9OjKQVKi3AX4gfO099beEddBYpLTAsqobkwpKcelyHIegL0C63FJ_ogwYYsmDhUkG9wqCHAZyeI3vYCP61QZnh3ve6veiOett2uds_VcnRlK4Rw&amp;sz=w1180-h544&amp;ats=1431359193319&amp;rm=14d439733c887e18&amp;zw&amp;atsh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9701" name="AutoShape 4" descr="Displaying image003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9702" name="Title 1"/>
          <p:cNvSpPr>
            <a:spLocks noGrp="1"/>
          </p:cNvSpPr>
          <p:nvPr>
            <p:ph type="title"/>
          </p:nvPr>
        </p:nvSpPr>
        <p:spPr>
          <a:xfrm>
            <a:off x="635000" y="-76200"/>
            <a:ext cx="7772400" cy="1143000"/>
          </a:xfrm>
        </p:spPr>
        <p:txBody>
          <a:bodyPr/>
          <a:lstStyle/>
          <a:p>
            <a:r>
              <a:rPr lang="en-US" altLang="en-US" smtClean="0"/>
              <a:t>Misc. </a:t>
            </a:r>
          </a:p>
        </p:txBody>
      </p:sp>
      <p:pic>
        <p:nvPicPr>
          <p:cNvPr id="29703" name="Picture 9" descr="ansys-mechanical-16-f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00" y="2286000"/>
            <a:ext cx="50292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376738"/>
          </a:xfrm>
        </p:spPr>
        <p:txBody>
          <a:bodyPr/>
          <a:lstStyle/>
          <a:p>
            <a:r>
              <a:rPr lang="en-US" altLang="en-US" sz="2400" smtClean="0"/>
              <a:t>Buckling: Now includes nonlinear effects, renamed Eigenvalue Buckling</a:t>
            </a:r>
          </a:p>
          <a:p>
            <a:pPr lvl="1"/>
            <a:r>
              <a:rPr lang="en-US" altLang="en-US" sz="2000" smtClean="0"/>
              <a:t>Incremental loads may now be added after static pre-stress</a:t>
            </a:r>
          </a:p>
          <a:p>
            <a:pPr lvl="1"/>
            <a:r>
              <a:rPr lang="en-US" altLang="en-US" sz="2000" smtClean="0"/>
              <a:t>Joints now supported in linear buckling</a:t>
            </a:r>
          </a:p>
          <a:p>
            <a:endParaRPr lang="en-US" altLang="en-US" smtClean="0"/>
          </a:p>
        </p:txBody>
      </p:sp>
      <p:sp>
        <p:nvSpPr>
          <p:cNvPr id="30723" name="TextBox 9"/>
          <p:cNvSpPr txBox="1">
            <a:spLocks noChangeArrowheads="1"/>
          </p:cNvSpPr>
          <p:nvPr/>
        </p:nvSpPr>
        <p:spPr bwMode="auto">
          <a:xfrm>
            <a:off x="473075" y="6534150"/>
            <a:ext cx="330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Release Notes</a:t>
            </a:r>
          </a:p>
        </p:txBody>
      </p:sp>
      <p:sp>
        <p:nvSpPr>
          <p:cNvPr id="30724" name="AutoShape 2" descr="https://mail.google.com/mail/u/0/?ui=2&amp;ik=e314c130ee&amp;view=fimg&amp;th=14d439733c887e18&amp;attid=0.1&amp;disp=emb&amp;attbid=ANGjdJ8OU54MxGdz9OjKQVKi3AX4gfO099beEddBYpLTAsqobkwpKcelyHIegL0C63FJ_ogwYYsmDhUkG9wqCHAZyeI3vYCP61QZnh3ve6veiOett2uds_VcnRlK4Rw&amp;sz=w1180-h544&amp;ats=1431359193319&amp;rm=14d439733c887e18&amp;zw&amp;atsh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725" name="AutoShape 4" descr="Displaying image003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30726" name="Picture 5" descr="C:\Users\Erik Eid\Downloads\image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352800"/>
            <a:ext cx="56197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itle 1"/>
          <p:cNvSpPr>
            <a:spLocks noGrp="1"/>
          </p:cNvSpPr>
          <p:nvPr>
            <p:ph type="title"/>
          </p:nvPr>
        </p:nvSpPr>
        <p:spPr>
          <a:xfrm>
            <a:off x="612775" y="-76200"/>
            <a:ext cx="7772400" cy="1143000"/>
          </a:xfrm>
        </p:spPr>
        <p:txBody>
          <a:bodyPr/>
          <a:lstStyle/>
          <a:p>
            <a:r>
              <a:rPr lang="en-US" altLang="en-US" smtClean="0"/>
              <a:t>Misc.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990600" y="-25400"/>
            <a:ext cx="7772400" cy="1143000"/>
          </a:xfrm>
        </p:spPr>
        <p:txBody>
          <a:bodyPr/>
          <a:lstStyle/>
          <a:p>
            <a:r>
              <a:rPr lang="en-US" altLang="en-US" smtClean="0"/>
              <a:t>Agenda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376738"/>
          </a:xfrm>
        </p:spPr>
        <p:txBody>
          <a:bodyPr/>
          <a:lstStyle/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en-US" altLang="en-US" sz="2400" smtClean="0"/>
              <a:t>Usability Enhancements</a:t>
            </a:r>
          </a:p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en-US" altLang="en-US" sz="2400" smtClean="0"/>
              <a:t>Adaptive Meshing</a:t>
            </a:r>
          </a:p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en-US" altLang="en-US" sz="2400" smtClean="0"/>
              <a:t>Weld Connections</a:t>
            </a:r>
          </a:p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en-US" altLang="en-US" sz="2400" smtClean="0"/>
              <a:t>Spaceclaim</a:t>
            </a:r>
          </a:p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en-US" altLang="en-US" sz="2400" smtClean="0"/>
              <a:t>Material Modeling Improvements</a:t>
            </a:r>
          </a:p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en-US" altLang="en-US" sz="2400" smtClean="0"/>
              <a:t>V15 reminders</a:t>
            </a:r>
            <a:endParaRPr lang="en-US" alt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533400" y="-76200"/>
            <a:ext cx="7772400" cy="1143000"/>
          </a:xfrm>
        </p:spPr>
        <p:txBody>
          <a:bodyPr/>
          <a:lstStyle/>
          <a:p>
            <a:r>
              <a:rPr lang="en-US" altLang="en-US" smtClean="0"/>
              <a:t>Misc. </a:t>
            </a:r>
          </a:p>
        </p:txBody>
      </p:sp>
      <p:sp>
        <p:nvSpPr>
          <p:cNvPr id="31747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376738"/>
          </a:xfrm>
        </p:spPr>
        <p:txBody>
          <a:bodyPr/>
          <a:lstStyle/>
          <a:p>
            <a:r>
              <a:rPr lang="en-US" altLang="en-US" sz="2400" smtClean="0"/>
              <a:t>Distributed Mass</a:t>
            </a:r>
          </a:p>
          <a:p>
            <a:pPr lvl="1"/>
            <a:r>
              <a:rPr lang="en-US" altLang="en-US" sz="2000" smtClean="0"/>
              <a:t>Paint bodies, or surfaces with specified mass</a:t>
            </a:r>
          </a:p>
          <a:p>
            <a:r>
              <a:rPr lang="en-US" altLang="en-US" sz="2400" smtClean="0"/>
              <a:t>Element Orientation—Use surface/edge guides</a:t>
            </a:r>
          </a:p>
          <a:p>
            <a:pPr lvl="1"/>
            <a:r>
              <a:rPr lang="en-US" altLang="en-US" sz="2000" smtClean="0"/>
              <a:t>Can adjust normals within Mechanical – but operates on </a:t>
            </a:r>
            <a:r>
              <a:rPr lang="en-US" altLang="en-US" sz="2000" u="sng" smtClean="0"/>
              <a:t>entire body</a:t>
            </a:r>
          </a:p>
          <a:p>
            <a:r>
              <a:rPr lang="en-US" altLang="en-US" sz="2400" smtClean="0"/>
              <a:t>Joint Element Control – define elements used in joints</a:t>
            </a:r>
          </a:p>
          <a:p>
            <a:pPr lvl="1"/>
            <a:r>
              <a:rPr lang="en-US" altLang="en-US" sz="2000" smtClean="0"/>
              <a:t>Contact or MPC184’s</a:t>
            </a:r>
          </a:p>
          <a:p>
            <a:r>
              <a:rPr lang="en-US" altLang="en-US" sz="2400" smtClean="0"/>
              <a:t>Solver Pivot Checking – continue solving when underconstraint detected</a:t>
            </a:r>
          </a:p>
          <a:p>
            <a:pPr lvl="1"/>
            <a:r>
              <a:rPr lang="en-US" altLang="en-US" sz="2000" smtClean="0"/>
              <a:t>V15 became more sensitive to pivot errors</a:t>
            </a:r>
          </a:p>
          <a:p>
            <a:pPr lvl="1"/>
            <a:r>
              <a:rPr lang="en-US" altLang="en-US" sz="2000" smtClean="0"/>
              <a:t>V16 let’s us better ignore these errors </a:t>
            </a:r>
          </a:p>
          <a:p>
            <a:pPr lvl="1"/>
            <a:r>
              <a:rPr lang="en-US" altLang="en-US" sz="2000" smtClean="0"/>
              <a:t>See PIVCHECK MAPDL command)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533400" y="-76200"/>
            <a:ext cx="7772400" cy="1143000"/>
          </a:xfrm>
        </p:spPr>
        <p:txBody>
          <a:bodyPr/>
          <a:lstStyle/>
          <a:p>
            <a:r>
              <a:rPr lang="en-US" altLang="en-US" smtClean="0"/>
              <a:t>Misc. </a:t>
            </a:r>
          </a:p>
        </p:txBody>
      </p:sp>
      <p:sp>
        <p:nvSpPr>
          <p:cNvPr id="32771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376738"/>
          </a:xfrm>
        </p:spPr>
        <p:txBody>
          <a:bodyPr/>
          <a:lstStyle/>
          <a:p>
            <a:r>
              <a:rPr lang="en-US" altLang="en-US" sz="2400" smtClean="0"/>
              <a:t>IGES Import Instancing</a:t>
            </a:r>
          </a:p>
          <a:p>
            <a:pPr lvl="1"/>
            <a:r>
              <a:rPr lang="en-US" altLang="en-US" sz="2000" smtClean="0"/>
              <a:t>Can reuse meshing for instanced bodies, for example</a:t>
            </a:r>
          </a:p>
          <a:p>
            <a:r>
              <a:rPr lang="en-US" altLang="en-US" sz="2400" smtClean="0"/>
              <a:t>DM – Upgrade Feature Version</a:t>
            </a:r>
          </a:p>
          <a:p>
            <a:pPr lvl="1"/>
            <a:r>
              <a:rPr lang="en-US" altLang="en-US" sz="2000" smtClean="0"/>
              <a:t>Can choose whether to update legacy .agdb’s</a:t>
            </a:r>
          </a:p>
          <a:p>
            <a:r>
              <a:rPr lang="en-US" altLang="en-US" sz="2400" smtClean="0"/>
              <a:t>DM – sort parts alphabetically</a:t>
            </a:r>
          </a:p>
          <a:p>
            <a:r>
              <a:rPr lang="en-US" altLang="en-US" sz="2400" smtClean="0"/>
              <a:t>Geometry attachment up to 2x faster</a:t>
            </a:r>
          </a:p>
          <a:p>
            <a:r>
              <a:rPr lang="en-US" altLang="en-US" sz="2400" smtClean="0"/>
              <a:t>Multi-threaded (parallel CPU) contact detection</a:t>
            </a:r>
          </a:p>
          <a:p>
            <a:endParaRPr lang="en-US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655638" y="-76200"/>
            <a:ext cx="7772400" cy="1041400"/>
          </a:xfrm>
        </p:spPr>
        <p:txBody>
          <a:bodyPr/>
          <a:lstStyle/>
          <a:p>
            <a:r>
              <a:rPr lang="en-US" altLang="en-US" smtClean="0"/>
              <a:t>Meshing</a:t>
            </a:r>
          </a:p>
        </p:txBody>
      </p:sp>
      <p:pic>
        <p:nvPicPr>
          <p:cNvPr id="33795" name="Picture 10" descr="http://caewatch.com/wp-content/uploads/2011/10/meshing-world-map-tr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63404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Mesh Connections</a:t>
            </a:r>
          </a:p>
        </p:txBody>
      </p:sp>
      <p:sp>
        <p:nvSpPr>
          <p:cNvPr id="34819" name="Content Placeholder 1"/>
          <p:cNvSpPr>
            <a:spLocks noGrp="1"/>
          </p:cNvSpPr>
          <p:nvPr>
            <p:ph idx="1"/>
          </p:nvPr>
        </p:nvSpPr>
        <p:spPr>
          <a:xfrm>
            <a:off x="228600" y="1338263"/>
            <a:ext cx="3048000" cy="4757737"/>
          </a:xfrm>
        </p:spPr>
        <p:txBody>
          <a:bodyPr/>
          <a:lstStyle/>
          <a:p>
            <a:r>
              <a:rPr lang="en-US" altLang="en-US" sz="2000" smtClean="0"/>
              <a:t>ANSYS inc. continues trend avoiding shared topology.  </a:t>
            </a:r>
          </a:p>
          <a:p>
            <a:r>
              <a:rPr lang="en-US" altLang="en-US" sz="2000" smtClean="0"/>
              <a:t>This trend exists from WB inception.</a:t>
            </a:r>
          </a:p>
          <a:p>
            <a:r>
              <a:rPr lang="en-US" altLang="en-US" sz="2000" smtClean="0"/>
              <a:t>Also note Spaceclaim alongside DM info.</a:t>
            </a:r>
          </a:p>
        </p:txBody>
      </p:sp>
      <p:sp>
        <p:nvSpPr>
          <p:cNvPr id="34820" name="Oval 3"/>
          <p:cNvSpPr>
            <a:spLocks noChangeArrowheads="1"/>
          </p:cNvSpPr>
          <p:nvPr/>
        </p:nvSpPr>
        <p:spPr bwMode="auto">
          <a:xfrm>
            <a:off x="6477000" y="1485900"/>
            <a:ext cx="838200" cy="49530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3482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75" y="1273175"/>
            <a:ext cx="5454650" cy="505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Rectangle 1"/>
          <p:cNvSpPr>
            <a:spLocks noChangeArrowheads="1"/>
          </p:cNvSpPr>
          <p:nvPr/>
        </p:nvSpPr>
        <p:spPr bwMode="auto">
          <a:xfrm>
            <a:off x="3495675" y="5486400"/>
            <a:ext cx="5505450" cy="919163"/>
          </a:xfrm>
          <a:prstGeom prst="rect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3482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25"/>
          <a:stretch>
            <a:fillRect/>
          </a:stretch>
        </p:blipFill>
        <p:spPr bwMode="auto">
          <a:xfrm>
            <a:off x="142875" y="3798888"/>
            <a:ext cx="3286125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4" name="TextBox 9"/>
          <p:cNvSpPr txBox="1">
            <a:spLocks noChangeArrowheads="1"/>
          </p:cNvSpPr>
          <p:nvPr/>
        </p:nvSpPr>
        <p:spPr bwMode="auto">
          <a:xfrm>
            <a:off x="5243513" y="6405563"/>
            <a:ext cx="3305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Release Notes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Mesh Connections</a:t>
            </a:r>
          </a:p>
        </p:txBody>
      </p:sp>
      <p:sp>
        <p:nvSpPr>
          <p:cNvPr id="35843" name="Content Placeholder 1"/>
          <p:cNvSpPr>
            <a:spLocks noGrp="1"/>
          </p:cNvSpPr>
          <p:nvPr>
            <p:ph idx="1"/>
          </p:nvPr>
        </p:nvSpPr>
        <p:spPr>
          <a:xfrm>
            <a:off x="533400" y="1163638"/>
            <a:ext cx="8077200" cy="4378325"/>
          </a:xfrm>
        </p:spPr>
        <p:txBody>
          <a:bodyPr/>
          <a:lstStyle/>
          <a:p>
            <a:r>
              <a:rPr lang="en-US" altLang="en-US" sz="2400" smtClean="0"/>
              <a:t>Connect parts/bodies in ANSYS by selecting the common point/edge/face between the two.</a:t>
            </a:r>
          </a:p>
          <a:p>
            <a:r>
              <a:rPr lang="en-US" altLang="en-US" sz="2400" smtClean="0"/>
              <a:t>Allows for greater control of what is/isn’t connected</a:t>
            </a:r>
          </a:p>
          <a:p>
            <a:r>
              <a:rPr lang="en-US" altLang="en-US" sz="2400" smtClean="0"/>
              <a:t>Connections can be “automated” similar to contacts</a:t>
            </a:r>
          </a:p>
          <a:p>
            <a:r>
              <a:rPr lang="en-US" altLang="en-US" sz="2400" u="sng" smtClean="0"/>
              <a:t>Large number of connections fail in our test cases</a:t>
            </a:r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4900"/>
            <a:ext cx="33607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7" r="31046" b="17589"/>
          <a:stretch>
            <a:fillRect/>
          </a:stretch>
        </p:blipFill>
        <p:spPr bwMode="auto">
          <a:xfrm>
            <a:off x="3048000" y="3352800"/>
            <a:ext cx="60960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846" name="Straight Arrow Connector 4"/>
          <p:cNvCxnSpPr>
            <a:cxnSpLocks noChangeShapeType="1"/>
          </p:cNvCxnSpPr>
          <p:nvPr/>
        </p:nvCxnSpPr>
        <p:spPr bwMode="auto">
          <a:xfrm flipV="1">
            <a:off x="2667000" y="4495800"/>
            <a:ext cx="1295400" cy="7620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762000" y="12700"/>
            <a:ext cx="7772400" cy="1041400"/>
          </a:xfrm>
        </p:spPr>
        <p:txBody>
          <a:bodyPr/>
          <a:lstStyle/>
          <a:p>
            <a:r>
              <a:rPr lang="en-US" altLang="en-US" smtClean="0"/>
              <a:t>Node Merging</a:t>
            </a:r>
          </a:p>
        </p:txBody>
      </p:sp>
      <p:sp>
        <p:nvSpPr>
          <p:cNvPr id="36867" name="Content Placeholder 1"/>
          <p:cNvSpPr>
            <a:spLocks noGrp="1"/>
          </p:cNvSpPr>
          <p:nvPr>
            <p:ph idx="1"/>
          </p:nvPr>
        </p:nvSpPr>
        <p:spPr>
          <a:xfrm>
            <a:off x="533400" y="1300163"/>
            <a:ext cx="8077200" cy="4376737"/>
          </a:xfrm>
        </p:spPr>
        <p:txBody>
          <a:bodyPr/>
          <a:lstStyle/>
          <a:p>
            <a:r>
              <a:rPr lang="en-US" altLang="en-US" sz="2400" smtClean="0"/>
              <a:t>Connect nodes between parts/bodies in ANSYS by selecting the common points/edges/faces.</a:t>
            </a:r>
          </a:p>
          <a:p>
            <a:pPr lvl="1"/>
            <a:r>
              <a:rPr lang="en-US" altLang="en-US" sz="2000" smtClean="0"/>
              <a:t>Like NUMMRG command in MAPDL</a:t>
            </a:r>
          </a:p>
          <a:p>
            <a:r>
              <a:rPr lang="en-US" altLang="en-US" sz="2400" smtClean="0"/>
              <a:t>Allows for tolerance control between present node connections within the model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0" r="21046" b="17084"/>
          <a:stretch>
            <a:fillRect/>
          </a:stretch>
        </p:blipFill>
        <p:spPr bwMode="auto">
          <a:xfrm>
            <a:off x="3292475" y="3886200"/>
            <a:ext cx="58674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9600"/>
            <a:ext cx="33718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870" name="Straight Arrow Connector 3"/>
          <p:cNvCxnSpPr>
            <a:cxnSpLocks noChangeShapeType="1"/>
          </p:cNvCxnSpPr>
          <p:nvPr/>
        </p:nvCxnSpPr>
        <p:spPr bwMode="auto">
          <a:xfrm flipV="1">
            <a:off x="2667000" y="4876800"/>
            <a:ext cx="1219200" cy="7620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What’s the Difference?!?</a:t>
            </a:r>
          </a:p>
        </p:txBody>
      </p:sp>
      <p:sp>
        <p:nvSpPr>
          <p:cNvPr id="37891" name="Content Placeholder 1"/>
          <p:cNvSpPr>
            <a:spLocks noGrp="1"/>
          </p:cNvSpPr>
          <p:nvPr>
            <p:ph idx="1"/>
          </p:nvPr>
        </p:nvSpPr>
        <p:spPr>
          <a:xfrm>
            <a:off x="228600" y="1412875"/>
            <a:ext cx="4038600" cy="4376738"/>
          </a:xfrm>
        </p:spPr>
        <p:txBody>
          <a:bodyPr/>
          <a:lstStyle/>
          <a:p>
            <a:r>
              <a:rPr lang="en-US" altLang="en-US" sz="2400" smtClean="0"/>
              <a:t>Mesh Connection:</a:t>
            </a:r>
          </a:p>
          <a:p>
            <a:pPr lvl="1"/>
            <a:r>
              <a:rPr lang="en-US" altLang="en-US" sz="2000" smtClean="0"/>
              <a:t>Mesh connection will move the nodes of the slave geometry to match the master geometry. Both bodies will share common nodes between the two.</a:t>
            </a:r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724400" y="1379538"/>
            <a:ext cx="4038600" cy="437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r>
              <a:rPr lang="en-US" sz="2400" kern="0" dirty="0" smtClean="0"/>
              <a:t>Node Merge:</a:t>
            </a:r>
          </a:p>
          <a:p>
            <a:pPr lvl="1">
              <a:defRPr/>
            </a:pPr>
            <a:r>
              <a:rPr lang="en-US" sz="2000" kern="0" dirty="0" smtClean="0"/>
              <a:t>Node merges will merge any nodes that are within the set tolerance. Small tolerances merge nodes on top of each other—large tolerances forces nodes to merge over a larger area.</a:t>
            </a:r>
            <a:endParaRPr lang="en-US" sz="2000" kern="0" dirty="0"/>
          </a:p>
        </p:txBody>
      </p:sp>
      <p:pic>
        <p:nvPicPr>
          <p:cNvPr id="3789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6" t="9879" r="54903" b="18607"/>
          <a:stretch>
            <a:fillRect/>
          </a:stretch>
        </p:blipFill>
        <p:spPr bwMode="auto">
          <a:xfrm>
            <a:off x="6743700" y="4114800"/>
            <a:ext cx="240030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Box 2"/>
          <p:cNvSpPr txBox="1">
            <a:spLocks noChangeArrowheads="1"/>
          </p:cNvSpPr>
          <p:nvPr/>
        </p:nvSpPr>
        <p:spPr bwMode="auto">
          <a:xfrm>
            <a:off x="4267200" y="6246813"/>
            <a:ext cx="22129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/>
              <a:t>Tolerance: 1e-5, Nodes Merged: 2</a:t>
            </a:r>
          </a:p>
        </p:txBody>
      </p:sp>
      <p:sp>
        <p:nvSpPr>
          <p:cNvPr id="37895" name="TextBox 8"/>
          <p:cNvSpPr txBox="1">
            <a:spLocks noChangeArrowheads="1"/>
          </p:cNvSpPr>
          <p:nvPr/>
        </p:nvSpPr>
        <p:spPr bwMode="auto">
          <a:xfrm>
            <a:off x="6837363" y="6243638"/>
            <a:ext cx="22129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/>
              <a:t>Tolerance: .25, Nodes Merged: 25</a:t>
            </a:r>
          </a:p>
        </p:txBody>
      </p:sp>
      <p:pic>
        <p:nvPicPr>
          <p:cNvPr id="378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7" t="13252" r="52434" b="14748"/>
          <a:stretch>
            <a:fillRect/>
          </a:stretch>
        </p:blipFill>
        <p:spPr bwMode="auto">
          <a:xfrm>
            <a:off x="750888" y="4114800"/>
            <a:ext cx="2279650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0" t="10847" r="56883" b="19333"/>
          <a:stretch>
            <a:fillRect/>
          </a:stretch>
        </p:blipFill>
        <p:spPr bwMode="auto">
          <a:xfrm>
            <a:off x="4114800" y="4114800"/>
            <a:ext cx="2239963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15-04-30_14-57-4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514600"/>
            <a:ext cx="9144000" cy="3930650"/>
          </a:xfrm>
        </p:spPr>
      </p:pic>
      <p:sp>
        <p:nvSpPr>
          <p:cNvPr id="38915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Node Moving</a:t>
            </a:r>
          </a:p>
        </p:txBody>
      </p:sp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16" b="26566"/>
          <a:stretch>
            <a:fillRect/>
          </a:stretch>
        </p:blipFill>
        <p:spPr bwMode="auto">
          <a:xfrm>
            <a:off x="2667000" y="1112838"/>
            <a:ext cx="2878138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Oval 4"/>
          <p:cNvSpPr>
            <a:spLocks noChangeArrowheads="1"/>
          </p:cNvSpPr>
          <p:nvPr/>
        </p:nvSpPr>
        <p:spPr bwMode="auto">
          <a:xfrm>
            <a:off x="3429000" y="1981200"/>
            <a:ext cx="1143000" cy="38100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Display Element Quality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376738"/>
          </a:xfrm>
        </p:spPr>
        <p:txBody>
          <a:bodyPr/>
          <a:lstStyle/>
          <a:p>
            <a:r>
              <a:rPr lang="en-US" altLang="en-US" sz="2400" smtClean="0"/>
              <a:t>Display the mesh quality under “Mesh Details”</a:t>
            </a:r>
          </a:p>
          <a:p>
            <a:r>
              <a:rPr lang="en-US" altLang="en-US" sz="2400" smtClean="0"/>
              <a:t>Quick and easy way to look at the effects of mesh connection/node merging/node moving</a:t>
            </a:r>
          </a:p>
          <a:p>
            <a:r>
              <a:rPr lang="en-US" altLang="en-US" sz="2400" smtClean="0"/>
              <a:t>Uses combination of previous element</a:t>
            </a:r>
            <a:br>
              <a:rPr lang="en-US" altLang="en-US" sz="2400" smtClean="0"/>
            </a:br>
            <a:r>
              <a:rPr lang="en-US" altLang="en-US" sz="2400" smtClean="0"/>
              <a:t>quality viewing options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17151"/>
          <a:stretch>
            <a:fillRect/>
          </a:stretch>
        </p:blipFill>
        <p:spPr bwMode="auto">
          <a:xfrm>
            <a:off x="6248400" y="2438400"/>
            <a:ext cx="2667000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21"/>
          <a:stretch>
            <a:fillRect/>
          </a:stretch>
        </p:blipFill>
        <p:spPr bwMode="auto">
          <a:xfrm>
            <a:off x="179388" y="3810000"/>
            <a:ext cx="5208587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Right Arrow 3"/>
          <p:cNvSpPr>
            <a:spLocks noChangeArrowheads="1"/>
          </p:cNvSpPr>
          <p:nvPr/>
        </p:nvSpPr>
        <p:spPr bwMode="auto">
          <a:xfrm>
            <a:off x="4633913" y="4918075"/>
            <a:ext cx="1462087" cy="180975"/>
          </a:xfrm>
          <a:prstGeom prst="rightArrow">
            <a:avLst>
              <a:gd name="adj1" fmla="val 50000"/>
              <a:gd name="adj2" fmla="val 50194"/>
            </a:avLst>
          </a:prstGeom>
          <a:solidFill>
            <a:srgbClr val="FF0000"/>
          </a:solidFill>
          <a:ln w="38100" algn="ctr">
            <a:solidFill>
              <a:srgbClr val="FF33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3994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12" b="14970"/>
          <a:stretch>
            <a:fillRect/>
          </a:stretch>
        </p:blipFill>
        <p:spPr bwMode="auto">
          <a:xfrm>
            <a:off x="6248400" y="4340225"/>
            <a:ext cx="266700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533400" y="1312863"/>
            <a:ext cx="8077200" cy="4376737"/>
          </a:xfrm>
        </p:spPr>
        <p:txBody>
          <a:bodyPr/>
          <a:lstStyle/>
          <a:p>
            <a:r>
              <a:rPr lang="en-US" altLang="en-US" sz="2800" smtClean="0"/>
              <a:t>New feature for nonlinear, large deflection analyses: “Nonlinear Adaptive Region”</a:t>
            </a:r>
          </a:p>
          <a:p>
            <a:r>
              <a:rPr lang="en-US" altLang="en-US" sz="2800" smtClean="0"/>
              <a:t>Intended to ressolve convergence issues with high deformation load cases, esp. elastomers</a:t>
            </a:r>
          </a:p>
          <a:p>
            <a:r>
              <a:rPr lang="en-US" altLang="en-US" sz="2800" smtClean="0"/>
              <a:t>Extending trend from earlier “rezoning” </a:t>
            </a:r>
          </a:p>
          <a:p>
            <a:pPr lvl="1"/>
            <a:r>
              <a:rPr lang="en-US" altLang="en-US" sz="2400" smtClean="0"/>
              <a:t>previously only in MAPDL</a:t>
            </a:r>
          </a:p>
          <a:p>
            <a:r>
              <a:rPr lang="en-US" altLang="en-US" sz="2800" smtClean="0"/>
              <a:t>Still has lots of caveats</a:t>
            </a:r>
          </a:p>
          <a:p>
            <a:pPr lvl="1"/>
            <a:r>
              <a:rPr lang="en-US" altLang="en-US" sz="2400" smtClean="0"/>
              <a:t>Commercial application is still narrow/costly</a:t>
            </a:r>
          </a:p>
          <a:p>
            <a:endParaRPr lang="en-US" altLang="en-US" sz="2800" smtClean="0"/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Adaptive Remeshing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990600" y="-25400"/>
            <a:ext cx="7772400" cy="1143000"/>
          </a:xfrm>
        </p:spPr>
        <p:txBody>
          <a:bodyPr/>
          <a:lstStyle/>
          <a:p>
            <a:r>
              <a:rPr lang="en-US" altLang="en-US" smtClean="0"/>
              <a:t>Moore’s Law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3767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US" altLang="en-US" dirty="0" smtClean="0"/>
              <a:t>Simulation is increasingly underutilized!</a:t>
            </a:r>
          </a:p>
          <a:p>
            <a:pPr eaLnBrk="1" hangingPunct="1">
              <a:defRPr/>
            </a:pPr>
            <a:endParaRPr lang="en-US" altLang="en-US" dirty="0"/>
          </a:p>
          <a:p>
            <a:pPr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endParaRPr lang="en-US" altLang="en-US" dirty="0"/>
          </a:p>
          <a:p>
            <a:pPr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endParaRPr lang="en-US" altLang="en-US" dirty="0" smtClean="0"/>
          </a:p>
          <a:p>
            <a:pPr lvl="1" eaLnBrk="1" hangingPunct="1">
              <a:defRPr/>
            </a:pPr>
            <a:endParaRPr lang="en-US" altLang="en-US" i="1" dirty="0" smtClean="0"/>
          </a:p>
        </p:txBody>
      </p:sp>
      <p:graphicFrame>
        <p:nvGraphicFramePr>
          <p:cNvPr id="2" name="Diagram 1"/>
          <p:cNvGraphicFramePr/>
          <p:nvPr/>
        </p:nvGraphicFramePr>
        <p:xfrm>
          <a:off x="1524000" y="2133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533400" y="1312863"/>
            <a:ext cx="8077200" cy="4376737"/>
          </a:xfrm>
        </p:spPr>
        <p:txBody>
          <a:bodyPr/>
          <a:lstStyle/>
          <a:p>
            <a:r>
              <a:rPr lang="en-US" altLang="en-US" sz="2800" smtClean="0"/>
              <a:t>Implement during Solution options</a:t>
            </a:r>
          </a:p>
          <a:p>
            <a:pPr lvl="1"/>
            <a:r>
              <a:rPr lang="en-US" altLang="en-US" sz="2400" smtClean="0"/>
              <a:t>Define subset of timesteps to check: less computation time</a:t>
            </a:r>
          </a:p>
          <a:p>
            <a:pPr lvl="1"/>
            <a:r>
              <a:rPr lang="en-US" altLang="en-US" sz="2400" smtClean="0"/>
              <a:t>Multiple criteria options: skewness, strain energy, bounding box</a:t>
            </a:r>
          </a:p>
          <a:p>
            <a:pPr lvl="1"/>
            <a:r>
              <a:rPr lang="en-US" altLang="en-US" sz="2400" smtClean="0"/>
              <a:t>Only remeshes when criteria is met and only in problem areas</a:t>
            </a:r>
          </a:p>
          <a:p>
            <a:endParaRPr lang="en-US" altLang="en-US" sz="2800" smtClean="0"/>
          </a:p>
        </p:txBody>
      </p:sp>
      <p:sp>
        <p:nvSpPr>
          <p:cNvPr id="41987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Adaptive Meshing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Content Placeholder 2"/>
          <p:cNvSpPr>
            <a:spLocks noGrp="1"/>
          </p:cNvSpPr>
          <p:nvPr>
            <p:ph idx="1"/>
          </p:nvPr>
        </p:nvSpPr>
        <p:spPr>
          <a:xfrm>
            <a:off x="533400" y="1312863"/>
            <a:ext cx="8077200" cy="4376737"/>
          </a:xfrm>
        </p:spPr>
        <p:txBody>
          <a:bodyPr/>
          <a:lstStyle/>
          <a:p>
            <a:r>
              <a:rPr lang="en-US" altLang="en-US" sz="2400" smtClean="0">
                <a:solidFill>
                  <a:srgbClr val="00B050"/>
                </a:solidFill>
              </a:rPr>
              <a:t>Must use linear tetrahedral elements for 3D bodies</a:t>
            </a:r>
          </a:p>
          <a:p>
            <a:pPr lvl="1"/>
            <a:r>
              <a:rPr lang="en-US" altLang="en-US" sz="2000" smtClean="0">
                <a:solidFill>
                  <a:srgbClr val="00B050"/>
                </a:solidFill>
              </a:rPr>
              <a:t>SOLID285’s </a:t>
            </a:r>
          </a:p>
          <a:p>
            <a:r>
              <a:rPr lang="en-US" altLang="en-US" sz="2400" smtClean="0"/>
              <a:t>Scope to solid bodies or elements only – no shells</a:t>
            </a:r>
          </a:p>
          <a:p>
            <a:r>
              <a:rPr lang="en-US" altLang="en-US" sz="2400" smtClean="0"/>
              <a:t>Altered mesh cannot be shared between linked analyses</a:t>
            </a:r>
          </a:p>
          <a:p>
            <a:r>
              <a:rPr lang="en-US" altLang="en-US" sz="2400" smtClean="0"/>
              <a:t>No explicit indication where a remesh has occurred</a:t>
            </a:r>
          </a:p>
          <a:p>
            <a:r>
              <a:rPr lang="en-US" altLang="en-US" sz="2400" smtClean="0"/>
              <a:t>May introduce solution chatter that would otherwise not be present</a:t>
            </a:r>
          </a:p>
          <a:p>
            <a:endParaRPr lang="en-US" altLang="en-US" sz="2400" smtClean="0"/>
          </a:p>
        </p:txBody>
      </p:sp>
      <p:sp>
        <p:nvSpPr>
          <p:cNvPr id="43011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Adaptive Mesh: Limitations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533400" y="1312863"/>
            <a:ext cx="8077200" cy="437673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2800" dirty="0"/>
              <a:t>Cannot be used in combination with the following features/conditions on the same part:</a:t>
            </a:r>
          </a:p>
          <a:p>
            <a:pPr>
              <a:defRPr/>
            </a:pPr>
            <a:r>
              <a:rPr lang="en-US" sz="2000" dirty="0"/>
              <a:t>Cyclic Symmetry</a:t>
            </a:r>
          </a:p>
          <a:p>
            <a:pPr>
              <a:defRPr/>
            </a:pPr>
            <a:r>
              <a:rPr lang="en-US" sz="2000" dirty="0"/>
              <a:t>Contact Formulations: Normal Lagrange (3D), MPC, and Beam</a:t>
            </a:r>
          </a:p>
          <a:p>
            <a:pPr>
              <a:defRPr/>
            </a:pPr>
            <a:r>
              <a:rPr lang="en-US" sz="2000" dirty="0"/>
              <a:t>Contact Behaviors: Auto Asymmetric</a:t>
            </a:r>
          </a:p>
          <a:p>
            <a:pPr>
              <a:defRPr/>
            </a:pPr>
            <a:r>
              <a:rPr lang="en-US" sz="2000" dirty="0"/>
              <a:t>Point Mass, Beam Connection, Joints, Spring, and Bearing</a:t>
            </a:r>
          </a:p>
          <a:p>
            <a:pPr>
              <a:defRPr/>
            </a:pPr>
            <a:r>
              <a:rPr lang="en-US" sz="2000" dirty="0"/>
              <a:t>Remote Force, Remote Displacement, Moment, Thermal Condition, and Remote Point</a:t>
            </a:r>
          </a:p>
          <a:p>
            <a:pPr>
              <a:defRPr/>
            </a:pPr>
            <a:r>
              <a:rPr lang="en-US" sz="2000" dirty="0"/>
              <a:t>Spatially varying boundary </a:t>
            </a:r>
            <a:r>
              <a:rPr lang="en-US" sz="2000" dirty="0" smtClean="0"/>
              <a:t>conditions</a:t>
            </a:r>
          </a:p>
          <a:p>
            <a:pPr>
              <a:defRPr/>
            </a:pPr>
            <a:r>
              <a:rPr lang="en-US" sz="2000" dirty="0"/>
              <a:t>Coupling</a:t>
            </a:r>
          </a:p>
          <a:p>
            <a:pPr>
              <a:defRPr/>
            </a:pPr>
            <a:r>
              <a:rPr lang="en-US" sz="2000" dirty="0"/>
              <a:t>Constraint </a:t>
            </a:r>
            <a:r>
              <a:rPr lang="en-US" sz="2000" dirty="0" smtClean="0"/>
              <a:t>Equation</a:t>
            </a:r>
            <a:endParaRPr lang="en-US" sz="2000" dirty="0"/>
          </a:p>
          <a:p>
            <a:pPr>
              <a:defRPr/>
            </a:pPr>
            <a:endParaRPr lang="en-US" altLang="en-US" sz="2800" dirty="0" smtClean="0"/>
          </a:p>
          <a:p>
            <a:pPr>
              <a:defRPr/>
            </a:pPr>
            <a:endParaRPr lang="en-US" altLang="en-US" sz="2800" dirty="0" smtClean="0"/>
          </a:p>
        </p:txBody>
      </p:sp>
      <p:sp>
        <p:nvSpPr>
          <p:cNvPr id="44035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Adaptive Mesh: Limitations</a:t>
            </a:r>
          </a:p>
        </p:txBody>
      </p:sp>
      <p:sp>
        <p:nvSpPr>
          <p:cNvPr id="44036" name="TextBox 2"/>
          <p:cNvSpPr txBox="1">
            <a:spLocks noChangeArrowheads="1"/>
          </p:cNvSpPr>
          <p:nvPr/>
        </p:nvSpPr>
        <p:spPr bwMode="auto">
          <a:xfrm>
            <a:off x="381000" y="6440488"/>
            <a:ext cx="330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V16 Release Notes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527050" y="1333500"/>
            <a:ext cx="4267200" cy="437673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1800" dirty="0" smtClean="0"/>
              <a:t>For 3D bodies, you must set the mesh to linear tetrahedral:</a:t>
            </a:r>
          </a:p>
          <a:p>
            <a:pPr>
              <a:defRPr/>
            </a:pPr>
            <a:r>
              <a:rPr lang="en-US" altLang="en-US" sz="1200" dirty="0" smtClean="0"/>
              <a:t>Insert-&gt;Method-&gt;Definition-&gt;Method-&gt;Tetrahedrons</a:t>
            </a:r>
          </a:p>
          <a:p>
            <a:pPr>
              <a:defRPr/>
            </a:pPr>
            <a:r>
              <a:rPr lang="en-US" altLang="en-US" sz="1200" dirty="0"/>
              <a:t>Insert-&gt;Method-&gt;Definition-&gt;Method-</a:t>
            </a:r>
            <a:r>
              <a:rPr lang="en-US" altLang="en-US" sz="1200" dirty="0" smtClean="0"/>
              <a:t>&gt;</a:t>
            </a:r>
            <a:r>
              <a:rPr lang="en-US" altLang="en-US" sz="1200" dirty="0"/>
              <a:t>Element </a:t>
            </a:r>
            <a:r>
              <a:rPr lang="en-US" altLang="en-US" sz="1200" dirty="0" err="1"/>
              <a:t>Midside</a:t>
            </a:r>
            <a:r>
              <a:rPr lang="en-US" altLang="en-US" sz="1200" dirty="0"/>
              <a:t> Nodes-&gt;“Dropped”</a:t>
            </a:r>
          </a:p>
          <a:p>
            <a:pPr marL="0" indent="0">
              <a:buFontTx/>
              <a:buNone/>
              <a:defRPr/>
            </a:pPr>
            <a:r>
              <a:rPr lang="en-US" altLang="en-US" sz="1800" dirty="0" smtClean="0"/>
              <a:t>Large Deflection must be turned on:</a:t>
            </a:r>
          </a:p>
          <a:p>
            <a:pPr>
              <a:defRPr/>
            </a:pPr>
            <a:r>
              <a:rPr lang="en-US" altLang="en-US" sz="1200" dirty="0" smtClean="0"/>
              <a:t>Analysis Settings-&gt;Solver Controls-&gt;Large Deflection-&gt; On</a:t>
            </a:r>
          </a:p>
          <a:p>
            <a:pPr marL="0" indent="0">
              <a:buFontTx/>
              <a:buNone/>
              <a:defRPr/>
            </a:pPr>
            <a:r>
              <a:rPr lang="en-US" altLang="en-US" sz="1800" dirty="0" smtClean="0"/>
              <a:t>Store Results At All Time Points:</a:t>
            </a:r>
          </a:p>
          <a:p>
            <a:pPr>
              <a:defRPr/>
            </a:pPr>
            <a:r>
              <a:rPr lang="en-US" altLang="en-US" sz="1200" dirty="0"/>
              <a:t>Analysis Settings-</a:t>
            </a:r>
            <a:r>
              <a:rPr lang="en-US" altLang="en-US" sz="1200" dirty="0" smtClean="0"/>
              <a:t>&gt;Output </a:t>
            </a:r>
            <a:r>
              <a:rPr lang="en-US" altLang="en-US" sz="1200" dirty="0"/>
              <a:t>Controls-</a:t>
            </a:r>
            <a:r>
              <a:rPr lang="en-US" altLang="en-US" sz="1200" dirty="0" smtClean="0"/>
              <a:t>&gt;Store Results At-&gt; All Time Points</a:t>
            </a:r>
          </a:p>
          <a:p>
            <a:pPr marL="0" indent="0">
              <a:buFontTx/>
              <a:buNone/>
              <a:defRPr/>
            </a:pPr>
            <a:endParaRPr lang="en-US" altLang="en-US" sz="1200" dirty="0" smtClean="0"/>
          </a:p>
          <a:p>
            <a:pPr marL="0" indent="0">
              <a:buFontTx/>
              <a:buNone/>
              <a:defRPr/>
            </a:pPr>
            <a:r>
              <a:rPr lang="en-US" altLang="en-US" sz="1800" dirty="0"/>
              <a:t>It may also be helpful to define more loading </a:t>
            </a:r>
            <a:r>
              <a:rPr lang="en-US" altLang="en-US" sz="1800" dirty="0" err="1"/>
              <a:t>substeps</a:t>
            </a:r>
            <a:r>
              <a:rPr lang="en-US" altLang="en-US" sz="1800" dirty="0"/>
              <a:t> to check at more points before the elements distort too far</a:t>
            </a:r>
          </a:p>
          <a:p>
            <a:pPr marL="0" indent="0">
              <a:buFontTx/>
              <a:buNone/>
              <a:defRPr/>
            </a:pPr>
            <a:endParaRPr lang="en-US" altLang="en-US" sz="1200" dirty="0" smtClean="0"/>
          </a:p>
          <a:p>
            <a:pPr>
              <a:defRPr/>
            </a:pPr>
            <a:endParaRPr lang="en-US" altLang="en-US" sz="2800" dirty="0" smtClean="0"/>
          </a:p>
        </p:txBody>
      </p:sp>
      <p:sp>
        <p:nvSpPr>
          <p:cNvPr id="45059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Adaptive Meshing: Procedure</a:t>
            </a:r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71600"/>
            <a:ext cx="4122738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191000"/>
            <a:ext cx="2049463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2811463"/>
            <a:ext cx="2568575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5063" name="Straight Arrow Connector 9"/>
          <p:cNvCxnSpPr>
            <a:cxnSpLocks noChangeShapeType="1"/>
          </p:cNvCxnSpPr>
          <p:nvPr/>
        </p:nvCxnSpPr>
        <p:spPr bwMode="auto">
          <a:xfrm flipH="1">
            <a:off x="7924800" y="3886200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064" name="Straight Arrow Connector 21"/>
          <p:cNvCxnSpPr>
            <a:cxnSpLocks noChangeShapeType="1"/>
          </p:cNvCxnSpPr>
          <p:nvPr/>
        </p:nvCxnSpPr>
        <p:spPr bwMode="auto">
          <a:xfrm flipH="1">
            <a:off x="7296150" y="4876800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065" name="Straight Arrow Connector 22"/>
          <p:cNvCxnSpPr>
            <a:cxnSpLocks noChangeShapeType="1"/>
          </p:cNvCxnSpPr>
          <p:nvPr/>
        </p:nvCxnSpPr>
        <p:spPr bwMode="auto">
          <a:xfrm flipH="1">
            <a:off x="7726363" y="6400800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066" name="Straight Arrow Connector 23"/>
          <p:cNvCxnSpPr>
            <a:cxnSpLocks noChangeShapeType="1"/>
          </p:cNvCxnSpPr>
          <p:nvPr/>
        </p:nvCxnSpPr>
        <p:spPr bwMode="auto">
          <a:xfrm flipH="1">
            <a:off x="7996238" y="2014538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067" name="Straight Arrow Connector 24"/>
          <p:cNvCxnSpPr>
            <a:cxnSpLocks noChangeShapeType="1"/>
          </p:cNvCxnSpPr>
          <p:nvPr/>
        </p:nvCxnSpPr>
        <p:spPr bwMode="auto">
          <a:xfrm flipH="1">
            <a:off x="8031163" y="3589338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Content Placeholder 2"/>
          <p:cNvSpPr>
            <a:spLocks noGrp="1"/>
          </p:cNvSpPr>
          <p:nvPr>
            <p:ph idx="1"/>
          </p:nvPr>
        </p:nvSpPr>
        <p:spPr>
          <a:xfrm>
            <a:off x="527050" y="1333500"/>
            <a:ext cx="4267200" cy="4376738"/>
          </a:xfrm>
        </p:spPr>
        <p:txBody>
          <a:bodyPr/>
          <a:lstStyle/>
          <a:p>
            <a:r>
              <a:rPr lang="en-US" altLang="en-US" sz="2400" smtClean="0"/>
              <a:t>With environment selected in the tree, insert Nonlinear Adaptive Region or select it from the Conditions toolbar</a:t>
            </a:r>
          </a:p>
          <a:p>
            <a:r>
              <a:rPr lang="en-US" altLang="en-US" sz="2400" smtClean="0"/>
              <a:t>Can only be scoped to a body or named selection of elements</a:t>
            </a:r>
          </a:p>
          <a:p>
            <a:r>
              <a:rPr lang="en-US" altLang="en-US" sz="2400" smtClean="0"/>
              <a:t>Select criterion and time range to check upon</a:t>
            </a:r>
          </a:p>
        </p:txBody>
      </p:sp>
      <p:sp>
        <p:nvSpPr>
          <p:cNvPr id="46083" name="Title 1"/>
          <p:cNvSpPr>
            <a:spLocks noGrp="1"/>
          </p:cNvSpPr>
          <p:nvPr>
            <p:ph type="title"/>
          </p:nvPr>
        </p:nvSpPr>
        <p:spPr>
          <a:xfrm>
            <a:off x="762000" y="-4763"/>
            <a:ext cx="7772400" cy="1041401"/>
          </a:xfrm>
        </p:spPr>
        <p:txBody>
          <a:bodyPr/>
          <a:lstStyle/>
          <a:p>
            <a:r>
              <a:rPr lang="en-US" altLang="en-US" smtClean="0"/>
              <a:t>Adaptive Meshing: Procedure</a:t>
            </a:r>
          </a:p>
        </p:txBody>
      </p:sp>
      <p:pic>
        <p:nvPicPr>
          <p:cNvPr id="4608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819400"/>
            <a:ext cx="1233488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2819400"/>
            <a:ext cx="8921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6086" name="Straight Arrow Connector 29"/>
          <p:cNvCxnSpPr>
            <a:cxnSpLocks noChangeShapeType="1"/>
          </p:cNvCxnSpPr>
          <p:nvPr/>
        </p:nvCxnSpPr>
        <p:spPr bwMode="auto">
          <a:xfrm flipH="1">
            <a:off x="8042275" y="5334000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608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795463"/>
            <a:ext cx="3725863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6088" name="Straight Arrow Connector 32"/>
          <p:cNvCxnSpPr>
            <a:cxnSpLocks noChangeShapeType="1"/>
          </p:cNvCxnSpPr>
          <p:nvPr/>
        </p:nvCxnSpPr>
        <p:spPr bwMode="auto">
          <a:xfrm flipH="1">
            <a:off x="8153400" y="2286000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6089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46525"/>
            <a:ext cx="1928813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463" y="4879975"/>
            <a:ext cx="2141537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6091" name="Straight Arrow Connector 34"/>
          <p:cNvCxnSpPr>
            <a:cxnSpLocks noChangeShapeType="1"/>
          </p:cNvCxnSpPr>
          <p:nvPr/>
        </p:nvCxnSpPr>
        <p:spPr bwMode="auto">
          <a:xfrm flipH="1">
            <a:off x="6781800" y="5029200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2" name="AutoShape 13" descr="https://mail.google.com/mail/u/0/?ui=2&amp;ik=e314c130ee&amp;view=fimg&amp;th=14d4f78841e72368&amp;attid=0.1&amp;disp=emb&amp;attbid=ANGjdJ8-VAGKsDqSQbw-c4w6Q0Ej9fsSctuKlUEYjyRp29ue_gp_s4wIyYOCJbopoYwviTWqiCSsY_U-SA4A76H3s2Pd0YeW21QAoHgfaTDqRZs4GZ5JcWQ6Zsi7TUU&amp;sz=w644-h344&amp;ats=1431611588541&amp;rm=14d4f78841e72368&amp;zw&amp;atsh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46093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5029200"/>
            <a:ext cx="2787650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533400" y="1312863"/>
            <a:ext cx="8153400" cy="437673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2800" smtClean="0"/>
              <a:t>Check force/displacement convergence graphs or tabular data to find which time step/substep a remesh was applied</a:t>
            </a:r>
          </a:p>
        </p:txBody>
      </p:sp>
      <p:pic>
        <p:nvPicPr>
          <p:cNvPr id="471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530475"/>
            <a:ext cx="5875338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3657600"/>
            <a:ext cx="2881312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109" name="Straight Arrow Connector 16"/>
          <p:cNvCxnSpPr>
            <a:cxnSpLocks noChangeShapeType="1"/>
          </p:cNvCxnSpPr>
          <p:nvPr/>
        </p:nvCxnSpPr>
        <p:spPr bwMode="auto">
          <a:xfrm flipH="1">
            <a:off x="2438400" y="3814763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0" name="Straight Arrow Connector 17"/>
          <p:cNvCxnSpPr>
            <a:cxnSpLocks noChangeShapeType="1"/>
          </p:cNvCxnSpPr>
          <p:nvPr/>
        </p:nvCxnSpPr>
        <p:spPr bwMode="auto">
          <a:xfrm flipH="1">
            <a:off x="4922838" y="4702175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1" name="Straight Arrow Connector 18"/>
          <p:cNvCxnSpPr>
            <a:cxnSpLocks noChangeShapeType="1"/>
          </p:cNvCxnSpPr>
          <p:nvPr/>
        </p:nvCxnSpPr>
        <p:spPr bwMode="auto">
          <a:xfrm flipH="1">
            <a:off x="6400800" y="2819400"/>
            <a:ext cx="685800" cy="15240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itle 1"/>
          <p:cNvSpPr txBox="1">
            <a:spLocks/>
          </p:cNvSpPr>
          <p:nvPr/>
        </p:nvSpPr>
        <p:spPr bwMode="auto">
          <a:xfrm>
            <a:off x="762000" y="-4763"/>
            <a:ext cx="7772400" cy="1041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defRPr/>
            </a:pPr>
            <a:r>
              <a:rPr lang="en-US" altLang="en-US" kern="0" dirty="0" smtClean="0"/>
              <a:t>Adaptive Meshing: Results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571500" y="1219200"/>
            <a:ext cx="8153400" cy="437673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2800" smtClean="0"/>
              <a:t>Compare pre-mesh change and post-mesh change substeps to find regions of improvement</a:t>
            </a:r>
          </a:p>
        </p:txBody>
      </p:sp>
      <p:grpSp>
        <p:nvGrpSpPr>
          <p:cNvPr id="48131" name="Group 2"/>
          <p:cNvGrpSpPr>
            <a:grpSpLocks/>
          </p:cNvGrpSpPr>
          <p:nvPr/>
        </p:nvGrpSpPr>
        <p:grpSpPr bwMode="auto">
          <a:xfrm>
            <a:off x="1809750" y="2438400"/>
            <a:ext cx="5067300" cy="3886200"/>
            <a:chOff x="1333500" y="2239962"/>
            <a:chExt cx="5753100" cy="4541838"/>
          </a:xfrm>
        </p:grpSpPr>
        <p:pic>
          <p:nvPicPr>
            <p:cNvPr id="4813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2239962"/>
              <a:ext cx="2582863" cy="4541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134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7700" y="2239962"/>
              <a:ext cx="2628900" cy="4541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35" name="Oval 1"/>
            <p:cNvSpPr>
              <a:spLocks noChangeArrowheads="1"/>
            </p:cNvSpPr>
            <p:nvPr/>
          </p:nvSpPr>
          <p:spPr bwMode="auto">
            <a:xfrm>
              <a:off x="1866900" y="3763962"/>
              <a:ext cx="1219200" cy="1066800"/>
            </a:xfrm>
            <a:prstGeom prst="ellipse">
              <a:avLst/>
            </a:prstGeom>
            <a:noFill/>
            <a:ln w="38100" algn="ctr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8136" name="Oval 2"/>
            <p:cNvSpPr>
              <a:spLocks noChangeArrowheads="1"/>
            </p:cNvSpPr>
            <p:nvPr/>
          </p:nvSpPr>
          <p:spPr bwMode="auto">
            <a:xfrm>
              <a:off x="4991100" y="3763962"/>
              <a:ext cx="1295400" cy="1143000"/>
            </a:xfrm>
            <a:prstGeom prst="ellipse">
              <a:avLst/>
            </a:prstGeom>
            <a:noFill/>
            <a:ln w="38100" algn="ctr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cxnSp>
          <p:nvCxnSpPr>
            <p:cNvPr id="48137" name="Straight Arrow Connector 4"/>
            <p:cNvCxnSpPr>
              <a:cxnSpLocks noChangeShapeType="1"/>
              <a:stCxn id="48135" idx="6"/>
              <a:endCxn id="48136" idx="2"/>
            </p:cNvCxnSpPr>
            <p:nvPr/>
          </p:nvCxnSpPr>
          <p:spPr bwMode="auto">
            <a:xfrm>
              <a:off x="3086100" y="4297362"/>
              <a:ext cx="1905000" cy="38100"/>
            </a:xfrm>
            <a:prstGeom prst="straightConnector1">
              <a:avLst/>
            </a:prstGeom>
            <a:noFill/>
            <a:ln w="38100" algn="ctr">
              <a:solidFill>
                <a:srgbClr val="FF33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" name="Title 1"/>
          <p:cNvSpPr txBox="1">
            <a:spLocks/>
          </p:cNvSpPr>
          <p:nvPr/>
        </p:nvSpPr>
        <p:spPr bwMode="auto">
          <a:xfrm>
            <a:off x="762000" y="-4763"/>
            <a:ext cx="7772400" cy="1041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defRPr/>
            </a:pPr>
            <a:r>
              <a:rPr lang="en-US" altLang="en-US" kern="0" dirty="0" smtClean="0"/>
              <a:t>Adaptive Meshing</a:t>
            </a:r>
            <a:r>
              <a:rPr lang="en-US" altLang="en-US" kern="0" smtClean="0"/>
              <a:t>: Results</a:t>
            </a:r>
            <a:endParaRPr lang="en-US" altLang="en-US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625475" y="20638"/>
            <a:ext cx="7772400" cy="1041400"/>
          </a:xfrm>
        </p:spPr>
        <p:txBody>
          <a:bodyPr/>
          <a:lstStyle/>
          <a:p>
            <a:r>
              <a:rPr lang="en-US" altLang="en-US" smtClean="0"/>
              <a:t>Meshing misc.</a:t>
            </a:r>
          </a:p>
        </p:txBody>
      </p:sp>
      <p:sp>
        <p:nvSpPr>
          <p:cNvPr id="49155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376738"/>
          </a:xfrm>
        </p:spPr>
        <p:txBody>
          <a:bodyPr/>
          <a:lstStyle/>
          <a:p>
            <a:r>
              <a:rPr lang="en-US" altLang="en-US" sz="2400" smtClean="0"/>
              <a:t>Fixed Size Function For Sheets – set all surface bodies to same mesh density</a:t>
            </a:r>
          </a:p>
          <a:p>
            <a:r>
              <a:rPr lang="en-US" altLang="en-US" sz="2400" smtClean="0"/>
              <a:t>Face Meshing can be done without mapping– fewer elements in noncritical bodies attached to critical ones</a:t>
            </a:r>
          </a:p>
          <a:p>
            <a:r>
              <a:rPr lang="en-US" altLang="en-US" sz="2400" smtClean="0"/>
              <a:t>Tetra/Pyramid Free Mesh Type – give bodies a pyramidal surface, tetrahedral core mesh</a:t>
            </a:r>
          </a:p>
          <a:p>
            <a:r>
              <a:rPr lang="en-US" altLang="en-US" sz="2400" smtClean="0"/>
              <a:t>Vertex alignment options available in MultiZone meshing – previously only in face meshing</a:t>
            </a:r>
          </a:p>
          <a:p>
            <a:r>
              <a:rPr lang="en-US" altLang="en-US" sz="2400" smtClean="0"/>
              <a:t>Inflation allowed for 2D mapped surfaces</a:t>
            </a:r>
          </a:p>
          <a:p>
            <a:r>
              <a:rPr lang="en-US" altLang="en-US" sz="2400" smtClean="0"/>
              <a:t>Can now sweep across multiple parts or named selections, and define sweep element size with numerical argument or edge reference</a:t>
            </a:r>
          </a:p>
          <a:p>
            <a:endParaRPr lang="en-US" altLang="en-US" sz="2800" smtClean="0"/>
          </a:p>
          <a:p>
            <a:endParaRPr lang="en-US" altLang="en-US" sz="2800" smtClean="0"/>
          </a:p>
          <a:p>
            <a:endParaRPr lang="en-US" altLang="en-US" sz="2800" smtClean="0"/>
          </a:p>
          <a:p>
            <a:endParaRPr lang="en-US" altLang="en-US" sz="2800" smtClean="0"/>
          </a:p>
          <a:p>
            <a:endParaRPr lang="en-US" altLang="en-US" sz="2400" smtClean="0"/>
          </a:p>
          <a:p>
            <a:endParaRPr lang="en-US" altLang="en-US" smtClean="0"/>
          </a:p>
        </p:txBody>
      </p:sp>
      <p:sp>
        <p:nvSpPr>
          <p:cNvPr id="49156" name="AutoShape 2" descr="https://mail.google.com/mail/u/0/?ui=2&amp;ik=e314c130ee&amp;view=fimg&amp;th=14d439733c887e18&amp;attid=0.1&amp;disp=emb&amp;attbid=ANGjdJ8OU54MxGdz9OjKQVKi3AX4gfO099beEddBYpLTAsqobkwpKcelyHIegL0C63FJ_ogwYYsmDhUkG9wqCHAZyeI3vYCP61QZnh3ve6veiOett2uds_VcnRlK4Rw&amp;sz=w1180-h544&amp;ats=1431359193319&amp;rm=14d439733c887e18&amp;zw&amp;atsh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9157" name="AutoShape 4" descr="Displaying image003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9158" name="AutoShape 2" descr="https://mail.google.com/mail/u/0/?ui=2&amp;ik=e314c130ee&amp;view=fimg&amp;th=14d487cf384e4b09&amp;attid=0.1&amp;disp=emb&amp;attbid=ANGjdJ_Ccs-KdgLrXaIfEuhQFth2FZ3h5HfFqVYAt07tqNPYTOc7n8th3_bbQl6dBf6_LNjWY8VMcY45--M3GXHxso6aOn3ymMSPXySbYr-kLg6hvcE-kAWPR3Bu2yM&amp;sz=w2258-h1480&amp;ats=1431440274037&amp;rm=14d487cf384e4b09&amp;zw&amp;atsh=1"/>
          <p:cNvSpPr>
            <a:spLocks noChangeAspect="1" noChangeArrowheads="1"/>
          </p:cNvSpPr>
          <p:nvPr/>
        </p:nvSpPr>
        <p:spPr bwMode="auto">
          <a:xfrm>
            <a:off x="473075" y="1222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9159" name="AutoShape 5" descr="https://mail.google.com/mail/u/0/?ui=2&amp;ik=e314c130ee&amp;view=fimg&amp;th=14d487cf384e4b09&amp;attid=0.2&amp;disp=emb&amp;attbid=ANGjdJ9eZkLYRXWmGC11iA-FdpP6u5PPnPWB0PJm7mUe3RWBDTtg4uakqqOmXCR7HrEirlsTZaV-tUum_qJ-1xpaQ2gbAwgHdUxT9A8c4WNvw3kCq-snCQ0S1wJ7-i0&amp;sz=w2258-h1480&amp;ats=1431440274037&amp;rm=14d487cf384e4b09&amp;zw&amp;atsh=1"/>
          <p:cNvSpPr>
            <a:spLocks noChangeAspect="1" noChangeArrowheads="1"/>
          </p:cNvSpPr>
          <p:nvPr/>
        </p:nvSpPr>
        <p:spPr bwMode="auto">
          <a:xfrm>
            <a:off x="625475" y="2746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990600" y="-15875"/>
            <a:ext cx="7772400" cy="1041400"/>
          </a:xfrm>
        </p:spPr>
        <p:txBody>
          <a:bodyPr/>
          <a:lstStyle/>
          <a:p>
            <a:r>
              <a:rPr lang="en-US" altLang="en-US" smtClean="0"/>
              <a:t>Weld Connections</a:t>
            </a:r>
          </a:p>
        </p:txBody>
      </p:sp>
      <p:pic>
        <p:nvPicPr>
          <p:cNvPr id="50179" name="Picture 6" descr="http://www.safetypartnersltd.com/wp-content/uploads/2013/12/weld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6934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990600" y="-12700"/>
            <a:ext cx="7772400" cy="1041400"/>
          </a:xfrm>
        </p:spPr>
        <p:txBody>
          <a:bodyPr/>
          <a:lstStyle/>
          <a:p>
            <a:r>
              <a:rPr lang="en-US" altLang="en-US" smtClean="0"/>
              <a:t>Weld Connections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153400" cy="4724400"/>
          </a:xfrm>
        </p:spPr>
        <p:txBody>
          <a:bodyPr/>
          <a:lstStyle/>
          <a:p>
            <a:r>
              <a:rPr lang="en-US" altLang="en-US" sz="2400" smtClean="0"/>
              <a:t>ANSYS has started to implement welds in DM</a:t>
            </a:r>
          </a:p>
          <a:p>
            <a:r>
              <a:rPr lang="en-US" altLang="en-US" sz="2400" smtClean="0"/>
              <a:t>Two types of weld: Continuous and Skip (beta feature)</a:t>
            </a:r>
          </a:p>
          <a:p>
            <a:r>
              <a:rPr lang="en-US" altLang="en-US" sz="2400" smtClean="0"/>
              <a:t>Project-&gt;Surface Extension</a:t>
            </a: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1"/>
          <a:stretch>
            <a:fillRect/>
          </a:stretch>
        </p:blipFill>
        <p:spPr bwMode="auto">
          <a:xfrm>
            <a:off x="1295400" y="2743200"/>
            <a:ext cx="6521450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990600" y="-25400"/>
            <a:ext cx="7772400" cy="1143000"/>
          </a:xfrm>
        </p:spPr>
        <p:txBody>
          <a:bodyPr/>
          <a:lstStyle/>
          <a:p>
            <a:r>
              <a:rPr lang="en-US" altLang="en-US" smtClean="0"/>
              <a:t>Analyst vs Advocate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-1066800" y="1447800"/>
          <a:ext cx="6629400" cy="429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3581400" y="1447800"/>
          <a:ext cx="6629400" cy="429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C3BAFD-7E5C-4603-80F4-5CD58A798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A905F3B-6B1F-432B-BBCA-CF2EF3290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8AA51D-59A3-4CF6-913A-7B6690D56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33A794-0196-4589-9994-DE6C5DEDDD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FC2C85-FB43-45D3-BDFC-2F3334864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E7F636-9B96-4909-8335-DF56EE8151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3A6E979-3967-41E5-9E15-888A01DD68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7DBF45-6EDC-46CA-972C-196FB801D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DC9128-BAB9-48F2-BAF5-BD2FE3E21C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CC3BAFD-7E5C-4603-80F4-5CD58A798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A905F3B-6B1F-432B-BBCA-CF2EF3290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D8AA51D-59A3-4CF6-913A-7B6690D56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D33A794-0196-4589-9994-DE6C5DEDDD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FFC2C85-FB43-45D3-BDFC-2F3334864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AE7F636-9B96-4909-8335-DF56EE8151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3A6E979-3967-41E5-9E15-888A01DD68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F7DBF45-6EDC-46CA-972C-196FB801D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0DC9128-BAB9-48F2-BAF5-BD2FE3E21C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10" grpId="0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Weld Connections</a:t>
            </a:r>
          </a:p>
        </p:txBody>
      </p:sp>
      <p:pic>
        <p:nvPicPr>
          <p:cNvPr id="4" name="2015-05-11_10-01-37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295400"/>
            <a:ext cx="9144000" cy="49149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Weld Connections</a:t>
            </a:r>
          </a:p>
        </p:txBody>
      </p:sp>
      <p:sp>
        <p:nvSpPr>
          <p:cNvPr id="53251" name="Content Placeholder 1"/>
          <p:cNvSpPr>
            <a:spLocks noGrp="1"/>
          </p:cNvSpPr>
          <p:nvPr>
            <p:ph idx="1"/>
          </p:nvPr>
        </p:nvSpPr>
        <p:spPr>
          <a:xfrm>
            <a:off x="533400" y="1219200"/>
            <a:ext cx="8077200" cy="4376738"/>
          </a:xfrm>
        </p:spPr>
        <p:txBody>
          <a:bodyPr/>
          <a:lstStyle/>
          <a:p>
            <a:r>
              <a:rPr lang="en-US" altLang="en-US" sz="2800" smtClean="0"/>
              <a:t>Limitations</a:t>
            </a:r>
          </a:p>
          <a:p>
            <a:pPr lvl="1"/>
            <a:r>
              <a:rPr lang="en-US" altLang="en-US" sz="2400" smtClean="0"/>
              <a:t>Only works on perpendicular surfaces</a:t>
            </a:r>
          </a:p>
          <a:p>
            <a:pPr lvl="1"/>
            <a:r>
              <a:rPr lang="en-US" altLang="en-US" sz="2400" smtClean="0"/>
              <a:t>Only works in DM</a:t>
            </a:r>
          </a:p>
          <a:p>
            <a:pPr lvl="1"/>
            <a:r>
              <a:rPr lang="en-US" altLang="en-US" sz="2400" smtClean="0"/>
              <a:t>Watch out for partial welds (see picture below)</a:t>
            </a:r>
          </a:p>
          <a:p>
            <a:pPr lvl="1"/>
            <a:endParaRPr lang="en-US" altLang="en-US" sz="2400" smtClean="0"/>
          </a:p>
        </p:txBody>
      </p:sp>
      <p:grpSp>
        <p:nvGrpSpPr>
          <p:cNvPr id="53252" name="Group 1"/>
          <p:cNvGrpSpPr>
            <a:grpSpLocks/>
          </p:cNvGrpSpPr>
          <p:nvPr/>
        </p:nvGrpSpPr>
        <p:grpSpPr bwMode="auto">
          <a:xfrm>
            <a:off x="533400" y="3657600"/>
            <a:ext cx="7772400" cy="2803525"/>
            <a:chOff x="533400" y="4038600"/>
            <a:chExt cx="7772400" cy="2803525"/>
          </a:xfrm>
        </p:grpSpPr>
        <p:pic>
          <p:nvPicPr>
            <p:cNvPr id="5325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18" t="7297" r="45613" b="14699"/>
            <a:stretch>
              <a:fillRect/>
            </a:stretch>
          </p:blipFill>
          <p:spPr bwMode="auto">
            <a:xfrm>
              <a:off x="533400" y="4038600"/>
              <a:ext cx="3124200" cy="2727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3254" name="Straight Arrow Connector 4"/>
            <p:cNvCxnSpPr>
              <a:cxnSpLocks noChangeShapeType="1"/>
            </p:cNvCxnSpPr>
            <p:nvPr/>
          </p:nvCxnSpPr>
          <p:spPr bwMode="auto">
            <a:xfrm flipH="1" flipV="1">
              <a:off x="2971800" y="6172200"/>
              <a:ext cx="152400" cy="457200"/>
            </a:xfrm>
            <a:prstGeom prst="straightConnector1">
              <a:avLst/>
            </a:prstGeom>
            <a:noFill/>
            <a:ln w="38100" algn="ctr">
              <a:solidFill>
                <a:srgbClr val="FF33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255" name="Straight Arrow Connector 6"/>
            <p:cNvCxnSpPr>
              <a:cxnSpLocks noChangeShapeType="1"/>
            </p:cNvCxnSpPr>
            <p:nvPr/>
          </p:nvCxnSpPr>
          <p:spPr bwMode="auto">
            <a:xfrm flipH="1" flipV="1">
              <a:off x="2438400" y="6400800"/>
              <a:ext cx="685800" cy="228600"/>
            </a:xfrm>
            <a:prstGeom prst="straightConnector1">
              <a:avLst/>
            </a:prstGeom>
            <a:noFill/>
            <a:ln w="38100" algn="ctr">
              <a:solidFill>
                <a:srgbClr val="FF33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325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85" t="15422" r="43584" b="21201"/>
            <a:stretch>
              <a:fillRect/>
            </a:stretch>
          </p:blipFill>
          <p:spPr bwMode="auto">
            <a:xfrm>
              <a:off x="5257800" y="4098925"/>
              <a:ext cx="3048000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Multiply 12"/>
            <p:cNvSpPr/>
            <p:nvPr/>
          </p:nvSpPr>
          <p:spPr bwMode="auto">
            <a:xfrm>
              <a:off x="6172200" y="5334000"/>
              <a:ext cx="685800" cy="701675"/>
            </a:xfrm>
            <a:prstGeom prst="mathMultiply">
              <a:avLst/>
            </a:prstGeom>
            <a:solidFill>
              <a:srgbClr val="FF0000"/>
            </a:solidFill>
            <a:ln w="38100" cap="flat" cmpd="sng" algn="ctr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Contacts misc</a:t>
            </a:r>
          </a:p>
        </p:txBody>
      </p:sp>
      <p:sp>
        <p:nvSpPr>
          <p:cNvPr id="54275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376738"/>
          </a:xfrm>
        </p:spPr>
        <p:txBody>
          <a:bodyPr/>
          <a:lstStyle/>
          <a:p>
            <a:r>
              <a:rPr lang="en-US" altLang="en-US" sz="2400" smtClean="0"/>
              <a:t>Contact smoothing for more accurate circular/cylindrical/spherical contact regions – contact is mapped based on geometry, not mesh</a:t>
            </a:r>
          </a:p>
          <a:p>
            <a:r>
              <a:rPr lang="en-US" altLang="en-US" sz="2400" smtClean="0"/>
              <a:t>Element orientation (bodies only)</a:t>
            </a:r>
          </a:p>
          <a:p>
            <a:r>
              <a:rPr lang="en-US" altLang="en-US" sz="2400" smtClean="0"/>
              <a:t>Bolt tool probes results for all pretensions</a:t>
            </a:r>
          </a:p>
          <a:p>
            <a:r>
              <a:rPr lang="en-US" altLang="en-US" sz="2400" smtClean="0"/>
              <a:t>Contact results report far contact fields as undefined rather than zero</a:t>
            </a:r>
          </a:p>
          <a:p>
            <a:endParaRPr lang="en-US" altLang="en-US" sz="2400" smtClean="0"/>
          </a:p>
          <a:p>
            <a:endParaRPr lang="en-US" altLang="en-US" sz="2400" smtClean="0"/>
          </a:p>
          <a:p>
            <a:endParaRPr lang="en-US" altLang="en-US" sz="2400" smtClean="0"/>
          </a:p>
        </p:txBody>
      </p:sp>
      <p:sp>
        <p:nvSpPr>
          <p:cNvPr id="54276" name="AutoShape 2" descr="https://mail.google.com/mail/u/0/?ui=2&amp;ik=e314c130ee&amp;view=fimg&amp;th=14d439733c887e18&amp;attid=0.1&amp;disp=emb&amp;attbid=ANGjdJ8OU54MxGdz9OjKQVKi3AX4gfO099beEddBYpLTAsqobkwpKcelyHIegL0C63FJ_ogwYYsmDhUkG9wqCHAZyeI3vYCP61QZnh3ve6veiOett2uds_VcnRlK4Rw&amp;sz=w1180-h544&amp;ats=1431359193319&amp;rm=14d439733c887e18&amp;zw&amp;atsh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54277" name="AutoShape 4" descr="Displaying image003.jpg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397375"/>
            <a:ext cx="4083050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4486275"/>
            <a:ext cx="4157662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1"/>
          <p:cNvSpPr txBox="1">
            <a:spLocks/>
          </p:cNvSpPr>
          <p:nvPr/>
        </p:nvSpPr>
        <p:spPr bwMode="auto">
          <a:xfrm>
            <a:off x="1882775" y="64008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en-US" altLang="en-US" sz="2400" kern="0" dirty="0" smtClean="0"/>
              <a:t>V15</a:t>
            </a:r>
          </a:p>
          <a:p>
            <a:pPr>
              <a:defRPr/>
            </a:pPr>
            <a:endParaRPr lang="en-US" altLang="en-US" sz="2400" kern="0" dirty="0" smtClean="0"/>
          </a:p>
          <a:p>
            <a:pPr>
              <a:defRPr/>
            </a:pPr>
            <a:endParaRPr lang="en-US" altLang="en-US" sz="2400" kern="0" dirty="0" smtClean="0"/>
          </a:p>
        </p:txBody>
      </p:sp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6308725" y="64008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en-US" altLang="en-US" sz="2400" kern="0" dirty="0" smtClean="0"/>
              <a:t>V16</a:t>
            </a:r>
          </a:p>
          <a:p>
            <a:pPr>
              <a:defRPr/>
            </a:pPr>
            <a:endParaRPr lang="en-US" altLang="en-US" sz="2400" kern="0" dirty="0" smtClean="0"/>
          </a:p>
          <a:p>
            <a:pPr>
              <a:defRPr/>
            </a:pPr>
            <a:endParaRPr lang="en-US" altLang="en-US" sz="2400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772400" cy="1041400"/>
          </a:xfrm>
        </p:spPr>
        <p:txBody>
          <a:bodyPr/>
          <a:lstStyle/>
          <a:p>
            <a:r>
              <a:rPr lang="en-US" altLang="en-US" smtClean="0"/>
              <a:t>Spaceclaim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724400"/>
          </a:xfrm>
        </p:spPr>
        <p:txBody>
          <a:bodyPr/>
          <a:lstStyle/>
          <a:p>
            <a:pPr lvl="1"/>
            <a:endParaRPr lang="en-US" altLang="en-US" sz="2000" b="1" smtClean="0"/>
          </a:p>
          <a:p>
            <a:pPr marL="0" indent="0">
              <a:buFontTx/>
              <a:buNone/>
            </a:pPr>
            <a:endParaRPr lang="en-US" altLang="en-US" sz="2400" smtClean="0"/>
          </a:p>
        </p:txBody>
      </p:sp>
      <p:pic>
        <p:nvPicPr>
          <p:cNvPr id="55300" name="Picture 6" descr="http://boonar.com/wp-content/uploads/2013/05/spaceclaim_9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1905000"/>
            <a:ext cx="89535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990600" y="-15875"/>
            <a:ext cx="7772400" cy="1041400"/>
          </a:xfrm>
        </p:spPr>
        <p:txBody>
          <a:bodyPr/>
          <a:lstStyle/>
          <a:p>
            <a:r>
              <a:rPr lang="en-US" altLang="en-US" smtClean="0"/>
              <a:t>Spaceclaim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8077200" cy="4376738"/>
          </a:xfrm>
        </p:spPr>
        <p:txBody>
          <a:bodyPr/>
          <a:lstStyle/>
          <a:p>
            <a:r>
              <a:rPr lang="en-US" altLang="en-US" sz="2000" u="sng" smtClean="0"/>
              <a:t>Community usage?</a:t>
            </a:r>
            <a:endParaRPr lang="en-US" altLang="en-US" sz="2000" smtClean="0"/>
          </a:p>
          <a:p>
            <a:r>
              <a:rPr lang="en-US" altLang="en-US" sz="2000" smtClean="0"/>
              <a:t>Can now read DM files</a:t>
            </a:r>
          </a:p>
          <a:p>
            <a:r>
              <a:rPr lang="en-US" altLang="en-US" sz="2000" smtClean="0"/>
              <a:t>Yes—you do need a separate license to run it</a:t>
            </a:r>
          </a:p>
          <a:p>
            <a:r>
              <a:rPr lang="en-US" altLang="en-US" sz="2000" smtClean="0"/>
              <a:t>User friendly, terrific user experience after learning </a:t>
            </a:r>
          </a:p>
          <a:p>
            <a:r>
              <a:rPr lang="en-US" altLang="en-US" sz="2000" smtClean="0"/>
              <a:t>Similar to Solidworks in feel</a:t>
            </a:r>
          </a:p>
          <a:p>
            <a:r>
              <a:rPr lang="en-US" altLang="en-US" sz="2000" smtClean="0"/>
              <a:t>No design tree! Able to make changes without corrupting the rest of the model!</a:t>
            </a:r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733800"/>
            <a:ext cx="5791200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1036638" y="0"/>
            <a:ext cx="7772400" cy="1041400"/>
          </a:xfrm>
        </p:spPr>
        <p:txBody>
          <a:bodyPr/>
          <a:lstStyle/>
          <a:p>
            <a:r>
              <a:rPr lang="en-US" altLang="en-US" smtClean="0"/>
              <a:t>Material Modeling Improvements</a:t>
            </a:r>
          </a:p>
        </p:txBody>
      </p:sp>
      <p:pic>
        <p:nvPicPr>
          <p:cNvPr id="57347" name="Picture 8" descr="http://products.asminternational.org/fach/content/fach9001/graphics/inline/fai90038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00200"/>
            <a:ext cx="646747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817563" y="-25400"/>
            <a:ext cx="7772400" cy="1041400"/>
          </a:xfrm>
        </p:spPr>
        <p:txBody>
          <a:bodyPr/>
          <a:lstStyle/>
          <a:p>
            <a:r>
              <a:rPr lang="en-US" altLang="en-US" smtClean="0"/>
              <a:t>Composites</a:t>
            </a:r>
          </a:p>
        </p:txBody>
      </p:sp>
      <p:sp>
        <p:nvSpPr>
          <p:cNvPr id="58371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376738"/>
          </a:xfrm>
        </p:spPr>
        <p:txBody>
          <a:bodyPr/>
          <a:lstStyle/>
          <a:p>
            <a:r>
              <a:rPr lang="en-US" altLang="en-US" sz="2800" smtClean="0"/>
              <a:t>Better tree structure</a:t>
            </a:r>
          </a:p>
          <a:p>
            <a:r>
              <a:rPr lang="en-US" altLang="en-US" sz="2800" smtClean="0"/>
              <a:t>Imperfection modeling</a:t>
            </a:r>
          </a:p>
          <a:p>
            <a:r>
              <a:rPr lang="en-US" altLang="en-US" sz="2800" smtClean="0"/>
              <a:t>More individual ply control</a:t>
            </a:r>
          </a:p>
          <a:p>
            <a:pPr lvl="1"/>
            <a:r>
              <a:rPr lang="en-US" altLang="en-US" sz="2400" smtClean="0"/>
              <a:t>Fiber direction</a:t>
            </a:r>
          </a:p>
          <a:p>
            <a:pPr lvl="1"/>
            <a:r>
              <a:rPr lang="en-US" altLang="en-US" sz="2400" smtClean="0"/>
              <a:t>Ply stresses</a:t>
            </a:r>
          </a:p>
          <a:p>
            <a:pPr lvl="1"/>
            <a:endParaRPr lang="en-US" altLang="en-US" sz="2400" smtClean="0"/>
          </a:p>
          <a:p>
            <a:endParaRPr lang="en-US" altLang="en-US" smtClean="0"/>
          </a:p>
        </p:txBody>
      </p:sp>
      <p:sp>
        <p:nvSpPr>
          <p:cNvPr id="58372" name="TextBox 9"/>
          <p:cNvSpPr txBox="1">
            <a:spLocks noChangeArrowheads="1"/>
          </p:cNvSpPr>
          <p:nvPr/>
        </p:nvSpPr>
        <p:spPr bwMode="auto">
          <a:xfrm>
            <a:off x="5440363" y="6550025"/>
            <a:ext cx="330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V16 Release Notes</a:t>
            </a:r>
          </a:p>
        </p:txBody>
      </p:sp>
      <p:pic>
        <p:nvPicPr>
          <p:cNvPr id="583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066800"/>
            <a:ext cx="3513138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60763"/>
            <a:ext cx="4144963" cy="29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974725" y="0"/>
            <a:ext cx="7772400" cy="1041400"/>
          </a:xfrm>
        </p:spPr>
        <p:txBody>
          <a:bodyPr/>
          <a:lstStyle/>
          <a:p>
            <a:r>
              <a:rPr lang="en-US" altLang="en-US" smtClean="0"/>
              <a:t>Inclined Crack Modeling</a:t>
            </a:r>
          </a:p>
        </p:txBody>
      </p:sp>
      <p:sp>
        <p:nvSpPr>
          <p:cNvPr id="59395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376738"/>
          </a:xfrm>
        </p:spPr>
        <p:txBody>
          <a:bodyPr/>
          <a:lstStyle/>
          <a:p>
            <a:r>
              <a:rPr lang="en-US" altLang="en-US" sz="2800" smtClean="0"/>
              <a:t>Crack coordinate system created for each crack</a:t>
            </a:r>
          </a:p>
          <a:p>
            <a:r>
              <a:rPr lang="en-US" altLang="en-US" sz="2800" smtClean="0"/>
              <a:t>More crack definition features to work with new crack coordinate system</a:t>
            </a:r>
          </a:p>
          <a:p>
            <a:endParaRPr lang="en-US" altLang="en-US" smtClean="0"/>
          </a:p>
        </p:txBody>
      </p:sp>
      <p:pic>
        <p:nvPicPr>
          <p:cNvPr id="5939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3" y="3200400"/>
            <a:ext cx="3306762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13" y="2673350"/>
            <a:ext cx="3132137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8" name="TextBox 2"/>
          <p:cNvSpPr txBox="1">
            <a:spLocks noChangeArrowheads="1"/>
          </p:cNvSpPr>
          <p:nvPr/>
        </p:nvSpPr>
        <p:spPr bwMode="auto">
          <a:xfrm>
            <a:off x="125413" y="6499225"/>
            <a:ext cx="330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V16 Release Notes</a:t>
            </a:r>
          </a:p>
        </p:txBody>
      </p:sp>
      <p:sp>
        <p:nvSpPr>
          <p:cNvPr id="59399" name="TextBox 9"/>
          <p:cNvSpPr txBox="1">
            <a:spLocks noChangeArrowheads="1"/>
          </p:cNvSpPr>
          <p:nvPr/>
        </p:nvSpPr>
        <p:spPr bwMode="auto">
          <a:xfrm>
            <a:off x="5440363" y="6550025"/>
            <a:ext cx="330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From ANSYS V16 Release Notes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V15 - Reminders</a:t>
            </a:r>
          </a:p>
        </p:txBody>
      </p:sp>
      <p:pic>
        <p:nvPicPr>
          <p:cNvPr id="604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7620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Preprocessing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01000" cy="3962400"/>
          </a:xfrm>
        </p:spPr>
        <p:txBody>
          <a:bodyPr/>
          <a:lstStyle/>
          <a:p>
            <a:r>
              <a:rPr lang="en-US" altLang="en-US" sz="2400" smtClean="0"/>
              <a:t>Promote a scoping to a named selection!</a:t>
            </a:r>
          </a:p>
          <a:p>
            <a:pPr lvl="1"/>
            <a:r>
              <a:rPr lang="en-US" altLang="en-US" sz="2000" smtClean="0"/>
              <a:t>Consider making named selections the norm /best practice</a:t>
            </a:r>
          </a:p>
          <a:p>
            <a:pPr lvl="1"/>
            <a:r>
              <a:rPr lang="en-US" altLang="en-US" sz="2000" smtClean="0"/>
              <a:t>For those who don't plan well...</a:t>
            </a:r>
          </a:p>
          <a:p>
            <a:r>
              <a:rPr lang="en-US" altLang="en-US" sz="2400" smtClean="0"/>
              <a:t>New mapping processor</a:t>
            </a:r>
          </a:p>
          <a:p>
            <a:pPr lvl="1"/>
            <a:r>
              <a:rPr lang="en-US" altLang="en-US" sz="2000" smtClean="0"/>
              <a:t>Can map stress/strain data from text file onto nodes</a:t>
            </a:r>
          </a:p>
          <a:p>
            <a:pPr lvl="1"/>
            <a:r>
              <a:rPr lang="en-US" altLang="en-US" sz="2000" smtClean="0"/>
              <a:t>UV mapping algorithm (surfaces don't have to be coincident)</a:t>
            </a:r>
          </a:p>
          <a:p>
            <a:pPr lvl="2"/>
            <a:r>
              <a:rPr lang="en-US" altLang="en-US" sz="1600" smtClean="0"/>
              <a:t>Projects data onto surface</a:t>
            </a:r>
          </a:p>
          <a:p>
            <a:pPr lvl="2"/>
            <a:r>
              <a:rPr lang="en-US" altLang="en-US" sz="1600" smtClean="0"/>
              <a:t>Eases mapping from deformed to unreformed shapes!</a:t>
            </a:r>
          </a:p>
          <a:p>
            <a:pPr lvl="1"/>
            <a:endParaRPr lang="en-US" altLang="en-US" sz="2000" smtClean="0"/>
          </a:p>
        </p:txBody>
      </p:sp>
      <p:grpSp>
        <p:nvGrpSpPr>
          <p:cNvPr id="61444" name="Group 2"/>
          <p:cNvGrpSpPr>
            <a:grpSpLocks/>
          </p:cNvGrpSpPr>
          <p:nvPr/>
        </p:nvGrpSpPr>
        <p:grpSpPr bwMode="auto">
          <a:xfrm>
            <a:off x="5600700" y="2519363"/>
            <a:ext cx="3151188" cy="1981200"/>
            <a:chOff x="1918447" y="2743200"/>
            <a:chExt cx="5029200" cy="3356671"/>
          </a:xfrm>
        </p:grpSpPr>
        <p:pic>
          <p:nvPicPr>
            <p:cNvPr id="6144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8447" y="2743200"/>
              <a:ext cx="5029200" cy="33566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1446" name="Rectangle 1"/>
            <p:cNvSpPr>
              <a:spLocks noChangeArrowheads="1"/>
            </p:cNvSpPr>
            <p:nvPr/>
          </p:nvSpPr>
          <p:spPr bwMode="auto">
            <a:xfrm>
              <a:off x="1918447" y="5257800"/>
              <a:ext cx="1739153" cy="842071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So what’s the difference?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1447800" y="152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8" name="TextBox 2"/>
          <p:cNvSpPr txBox="1">
            <a:spLocks noChangeArrowheads="1"/>
          </p:cNvSpPr>
          <p:nvPr/>
        </p:nvSpPr>
        <p:spPr bwMode="auto">
          <a:xfrm>
            <a:off x="1219200" y="5943600"/>
            <a:ext cx="723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Calibri" pitchFamily="34" charset="0"/>
              </a:rPr>
              <a:t>With more projects, whose expertise can you leverage?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BCB60C8-B8EE-4B61-845A-5BF2403F3D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F4CCB7E-809E-406B-8D3A-DFF8D959C5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100BFB-016A-416E-A778-2AAAB190D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92B3096-C645-4B98-8EB5-7868A253B1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47973B3-9222-4E4A-89F8-255B2F869E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DD6F9F9-C49A-44D3-9715-19FB04BA5D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3260985-3A63-42F6-8A92-17592EF54C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2B1F6CF-2195-47B5-9667-E224A22D6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B99340F-E8A3-4397-A7C8-E8561D0E1B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9D26963-59BE-4966-80A4-F3602EF893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  <p:bldP spid="1638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Meshing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153400" cy="4724400"/>
          </a:xfrm>
        </p:spPr>
        <p:txBody>
          <a:bodyPr/>
          <a:lstStyle/>
          <a:p>
            <a:r>
              <a:rPr lang="en-US" altLang="en-US" sz="2400" smtClean="0"/>
              <a:t>Local Min-Size meshing</a:t>
            </a:r>
          </a:p>
          <a:p>
            <a:pPr lvl="1"/>
            <a:r>
              <a:rPr lang="en-US" altLang="en-US" sz="2000" smtClean="0"/>
              <a:t>Overrides min-size in advance meshing (proximity and/or curvature)</a:t>
            </a:r>
            <a:endParaRPr lang="en-US" altLang="en-US" sz="2400" smtClean="0"/>
          </a:p>
          <a:p>
            <a:r>
              <a:rPr lang="en-US" altLang="en-US" sz="2400" smtClean="0"/>
              <a:t>Mesh failures are color coded / highlighted by white axes</a:t>
            </a:r>
          </a:p>
        </p:txBody>
      </p:sp>
      <p:pic>
        <p:nvPicPr>
          <p:cNvPr id="624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00400"/>
            <a:ext cx="4800600" cy="317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200400"/>
            <a:ext cx="3643313" cy="22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0" name="TextBox 1"/>
          <p:cNvSpPr txBox="1">
            <a:spLocks noChangeArrowheads="1"/>
          </p:cNvSpPr>
          <p:nvPr/>
        </p:nvSpPr>
        <p:spPr bwMode="auto">
          <a:xfrm>
            <a:off x="5334000" y="5486400"/>
            <a:ext cx="3352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Images from help manual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Solver Improvements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4724400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GPU </a:t>
            </a:r>
            <a:r>
              <a:rPr lang="en-US" sz="2400" dirty="0"/>
              <a:t>added to solve process </a:t>
            </a:r>
            <a:r>
              <a:rPr lang="en-US" sz="2400" dirty="0" smtClean="0"/>
              <a:t>settings / GUI</a:t>
            </a:r>
          </a:p>
          <a:p>
            <a:pPr lvl="1">
              <a:defRPr/>
            </a:pPr>
            <a:r>
              <a:rPr lang="en-US" sz="2000" dirty="0" smtClean="0"/>
              <a:t>Can have 1 GPU on SMP using Sparse now</a:t>
            </a:r>
            <a:endParaRPr lang="en-US" sz="2000" dirty="0"/>
          </a:p>
          <a:p>
            <a:pPr>
              <a:defRPr/>
            </a:pPr>
            <a:r>
              <a:rPr lang="en-US" sz="2400" dirty="0" smtClean="0"/>
              <a:t>New Arc-length methodology</a:t>
            </a:r>
          </a:p>
          <a:p>
            <a:pPr lvl="1">
              <a:defRPr/>
            </a:pPr>
            <a:r>
              <a:rPr lang="en-US" sz="2000" dirty="0" smtClean="0"/>
              <a:t>Now </a:t>
            </a:r>
            <a:r>
              <a:rPr lang="en-US" sz="2000" dirty="0"/>
              <a:t>based on </a:t>
            </a:r>
            <a:r>
              <a:rPr lang="en-US" sz="2000" dirty="0" smtClean="0"/>
              <a:t>“Crisfield“ theory</a:t>
            </a:r>
          </a:p>
          <a:p>
            <a:pPr lvl="1">
              <a:defRPr/>
            </a:pPr>
            <a:r>
              <a:rPr lang="en-US" sz="2000" dirty="0" smtClean="0"/>
              <a:t>Less likely to retrace own steps backward</a:t>
            </a:r>
          </a:p>
          <a:p>
            <a:pPr lvl="1">
              <a:defRPr/>
            </a:pPr>
            <a:r>
              <a:rPr lang="en-US" sz="2000" dirty="0" smtClean="0"/>
              <a:t>Supposed to do better with plasticity</a:t>
            </a:r>
          </a:p>
          <a:p>
            <a:pPr>
              <a:defRPr/>
            </a:pPr>
            <a:r>
              <a:rPr lang="en-US" altLang="en-US" sz="2400" dirty="0"/>
              <a:t>NROPT,UNSYM exposed in WB</a:t>
            </a:r>
          </a:p>
          <a:p>
            <a:pPr lvl="1">
              <a:defRPr/>
            </a:pPr>
            <a:r>
              <a:rPr lang="en-US" altLang="en-US" sz="2000" dirty="0"/>
              <a:t>Can aid help with non-convergence/unstable problems</a:t>
            </a:r>
          </a:p>
          <a:p>
            <a:pPr lvl="1">
              <a:defRPr/>
            </a:pPr>
            <a:r>
              <a:rPr lang="en-US" altLang="en-US" sz="2000" dirty="0"/>
              <a:t>More expensive computationally (30% on solve time?)</a:t>
            </a:r>
          </a:p>
          <a:p>
            <a:pPr lvl="1">
              <a:defRPr/>
            </a:pPr>
            <a:r>
              <a:rPr lang="en-US" altLang="en-US" sz="2000" dirty="0"/>
              <a:t>Can use the WB/Mechanical generated springs</a:t>
            </a:r>
          </a:p>
          <a:p>
            <a:pPr>
              <a:defRPr/>
            </a:pPr>
            <a:r>
              <a:rPr lang="en-US" altLang="en-US" sz="2400" dirty="0"/>
              <a:t>Sparse has better (um, different) detection/handling of singular matrices.</a:t>
            </a:r>
          </a:p>
          <a:p>
            <a:pPr lvl="1">
              <a:defRPr/>
            </a:pPr>
            <a:r>
              <a:rPr lang="en-US" altLang="en-US" sz="2000" dirty="0"/>
              <a:t>PIVCHECK command can be disabled.</a:t>
            </a:r>
          </a:p>
          <a:p>
            <a:pPr marL="457200" lvl="1" indent="0">
              <a:buFontTx/>
              <a:buNone/>
              <a:defRPr/>
            </a:pPr>
            <a:endParaRPr lang="en-US" sz="2000" dirty="0"/>
          </a:p>
          <a:p>
            <a:pPr lvl="1">
              <a:defRPr/>
            </a:pPr>
            <a:endParaRPr lang="en-US" sz="2000" b="1" dirty="0"/>
          </a:p>
          <a:p>
            <a:pPr marL="0" indent="0">
              <a:buFontTx/>
              <a:buNone/>
              <a:defRPr/>
            </a:pPr>
            <a:endParaRPr lang="en-US" sz="2400" dirty="0"/>
          </a:p>
        </p:txBody>
      </p:sp>
      <p:pic>
        <p:nvPicPr>
          <p:cNvPr id="6349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"/>
          <a:stretch>
            <a:fillRect/>
          </a:stretch>
        </p:blipFill>
        <p:spPr bwMode="auto">
          <a:xfrm>
            <a:off x="6553200" y="1143000"/>
            <a:ext cx="2214563" cy="308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Content Placeholder 2"/>
          <p:cNvSpPr>
            <a:spLocks noGrp="1"/>
          </p:cNvSpPr>
          <p:nvPr>
            <p:ph idx="1"/>
          </p:nvPr>
        </p:nvSpPr>
        <p:spPr>
          <a:xfrm>
            <a:off x="457200" y="1262063"/>
            <a:ext cx="8077200" cy="4376737"/>
          </a:xfrm>
        </p:spPr>
        <p:txBody>
          <a:bodyPr/>
          <a:lstStyle/>
          <a:p>
            <a:r>
              <a:rPr lang="en-US" altLang="en-US" sz="2800" smtClean="0"/>
              <a:t>Contact Debonding!</a:t>
            </a:r>
          </a:p>
          <a:p>
            <a:pPr lvl="1"/>
            <a:r>
              <a:rPr lang="en-US" altLang="en-US" sz="2000" smtClean="0"/>
              <a:t>CZM technology</a:t>
            </a:r>
          </a:p>
          <a:p>
            <a:pPr lvl="1"/>
            <a:r>
              <a:rPr lang="en-US" altLang="en-US" sz="2000" smtClean="0"/>
              <a:t>Uses CONT17X</a:t>
            </a:r>
          </a:p>
          <a:p>
            <a:pPr lvl="1"/>
            <a:r>
              <a:rPr lang="en-US" altLang="en-US" sz="2000" smtClean="0"/>
              <a:t>Define material model</a:t>
            </a:r>
          </a:p>
          <a:p>
            <a:r>
              <a:rPr lang="en-US" altLang="en-US" sz="2800" smtClean="0"/>
              <a:t>Interface Delamination</a:t>
            </a:r>
          </a:p>
          <a:p>
            <a:pPr lvl="1"/>
            <a:r>
              <a:rPr lang="en-US" altLang="en-US" sz="2000" smtClean="0"/>
              <a:t>uses INT20X elements </a:t>
            </a:r>
          </a:p>
          <a:p>
            <a:pPr lvl="1"/>
            <a:r>
              <a:rPr lang="en-US" altLang="en-US" sz="2000" smtClean="0"/>
              <a:t>more complex separation</a:t>
            </a:r>
            <a:br>
              <a:rPr lang="en-US" altLang="en-US" sz="2000" smtClean="0"/>
            </a:br>
            <a:r>
              <a:rPr lang="en-US" altLang="en-US" sz="2000" smtClean="0"/>
              <a:t>functions</a:t>
            </a:r>
          </a:p>
        </p:txBody>
      </p:sp>
      <p:pic>
        <p:nvPicPr>
          <p:cNvPr id="6451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0" y="4724400"/>
            <a:ext cx="2362200" cy="17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16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Contact Debonding</a:t>
            </a:r>
          </a:p>
        </p:txBody>
      </p:sp>
      <p:grpSp>
        <p:nvGrpSpPr>
          <p:cNvPr id="64517" name="Group 2"/>
          <p:cNvGrpSpPr>
            <a:grpSpLocks/>
          </p:cNvGrpSpPr>
          <p:nvPr/>
        </p:nvGrpSpPr>
        <p:grpSpPr bwMode="auto">
          <a:xfrm>
            <a:off x="5105400" y="1250950"/>
            <a:ext cx="3857625" cy="5073650"/>
            <a:chOff x="6324600" y="1250576"/>
            <a:chExt cx="2638250" cy="3691452"/>
          </a:xfrm>
        </p:grpSpPr>
        <p:pic>
          <p:nvPicPr>
            <p:cNvPr id="6451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1250576"/>
              <a:ext cx="2638250" cy="3691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519" name="Rectangle 1"/>
            <p:cNvSpPr>
              <a:spLocks noChangeArrowheads="1"/>
            </p:cNvSpPr>
            <p:nvPr/>
          </p:nvSpPr>
          <p:spPr bwMode="auto">
            <a:xfrm>
              <a:off x="6477000" y="2209800"/>
              <a:ext cx="1371600" cy="228600"/>
            </a:xfrm>
            <a:prstGeom prst="rect">
              <a:avLst/>
            </a:prstGeom>
            <a:noFill/>
            <a:ln w="19050" algn="ctr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More Contact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077200" cy="4376738"/>
          </a:xfrm>
        </p:spPr>
        <p:txBody>
          <a:bodyPr/>
          <a:lstStyle/>
          <a:p>
            <a:r>
              <a:rPr lang="en-US" altLang="en-US" sz="2800" smtClean="0"/>
              <a:t>MAPDL Contact -- user-programmable definitions</a:t>
            </a:r>
          </a:p>
          <a:p>
            <a:pPr lvl="1"/>
            <a:r>
              <a:rPr lang="en-US" altLang="en-US" sz="2400" smtClean="0"/>
              <a:t>Stiffness based on frequency, nonlinear, etc.</a:t>
            </a:r>
          </a:p>
          <a:p>
            <a:r>
              <a:rPr lang="en-US" altLang="en-US" sz="2800" smtClean="0"/>
              <a:t>FTOLN now affects FKN!</a:t>
            </a:r>
          </a:p>
          <a:p>
            <a:r>
              <a:rPr lang="en-US" altLang="en-US" sz="2800" smtClean="0"/>
              <a:t>Contact surface wearing</a:t>
            </a:r>
          </a:p>
          <a:p>
            <a:pPr lvl="1"/>
            <a:r>
              <a:rPr lang="en-US" altLang="en-US" sz="2400" smtClean="0"/>
              <a:t>“Archard” wear model (or user defined subroutine)</a:t>
            </a:r>
          </a:p>
          <a:p>
            <a:pPr lvl="1"/>
            <a:r>
              <a:rPr lang="en-US" altLang="en-US" sz="2400" smtClean="0"/>
              <a:t>Moves contact node by depth of calculated wear</a:t>
            </a:r>
          </a:p>
          <a:p>
            <a:pPr lvl="2"/>
            <a:r>
              <a:rPr lang="en-US" altLang="en-US" sz="2000" smtClean="0"/>
              <a:t>Controlled via material property, TB, WEAR</a:t>
            </a:r>
          </a:p>
          <a:p>
            <a:pPr lvl="1"/>
            <a:r>
              <a:rPr lang="en-US" altLang="en-US" sz="2400" smtClean="0"/>
              <a:t>Total wear stored in NMISC data</a:t>
            </a:r>
          </a:p>
          <a:p>
            <a:pPr lvl="1"/>
            <a:endParaRPr lang="en-US" altLang="en-US" sz="2400" smtClean="0"/>
          </a:p>
          <a:p>
            <a:endParaRPr lang="en-US" altLang="en-US" sz="2800" smtClean="0"/>
          </a:p>
          <a:p>
            <a:pPr lvl="1"/>
            <a:endParaRPr lang="en-US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Contact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077200" cy="4376738"/>
          </a:xfrm>
        </p:spPr>
        <p:txBody>
          <a:bodyPr/>
          <a:lstStyle/>
          <a:p>
            <a:r>
              <a:rPr lang="en-US" altLang="en-US" sz="2400" smtClean="0"/>
              <a:t>Bolt thread modeling</a:t>
            </a:r>
          </a:p>
          <a:p>
            <a:pPr lvl="1"/>
            <a:r>
              <a:rPr lang="en-US" altLang="en-US" sz="2000" smtClean="0"/>
              <a:t>Need to have a refined mesh</a:t>
            </a:r>
          </a:p>
          <a:p>
            <a:pPr lvl="1"/>
            <a:r>
              <a:rPr lang="en-US" altLang="en-US" sz="2000" smtClean="0"/>
              <a:t>Specify bolt axis/CS</a:t>
            </a:r>
          </a:p>
          <a:p>
            <a:pPr lvl="1"/>
            <a:r>
              <a:rPr lang="en-US" altLang="en-US" sz="2000" smtClean="0"/>
              <a:t>Enter Pitch, Thread Angle, Diameter, etc.</a:t>
            </a:r>
          </a:p>
        </p:txBody>
      </p:sp>
      <p:pic>
        <p:nvPicPr>
          <p:cNvPr id="665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025" y="1219200"/>
            <a:ext cx="2767013" cy="142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925" y="2895600"/>
            <a:ext cx="5486400" cy="34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566" name="TextBox 2"/>
          <p:cNvSpPr txBox="1">
            <a:spLocks noChangeArrowheads="1"/>
          </p:cNvSpPr>
          <p:nvPr/>
        </p:nvSpPr>
        <p:spPr bwMode="auto">
          <a:xfrm>
            <a:off x="5486400" y="6159500"/>
            <a:ext cx="2308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Image from help manual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33"/>
          <a:stretch>
            <a:fillRect/>
          </a:stretch>
        </p:blipFill>
        <p:spPr bwMode="auto">
          <a:xfrm>
            <a:off x="6308725" y="1347788"/>
            <a:ext cx="2727325" cy="314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587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Shell to Solid Submodels</a:t>
            </a:r>
          </a:p>
        </p:txBody>
      </p:sp>
      <p:sp>
        <p:nvSpPr>
          <p:cNvPr id="67588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077200" cy="4376738"/>
          </a:xfrm>
        </p:spPr>
        <p:txBody>
          <a:bodyPr/>
          <a:lstStyle/>
          <a:p>
            <a:r>
              <a:rPr lang="en-US" altLang="en-US" smtClean="0"/>
              <a:t>3D shell model to 3D solid model</a:t>
            </a:r>
          </a:p>
          <a:p>
            <a:pPr lvl="1"/>
            <a:r>
              <a:rPr lang="en-US" altLang="en-US" smtClean="0"/>
              <a:t>In “Transfer Key” specify Shell-Solid</a:t>
            </a:r>
          </a:p>
          <a:p>
            <a:pPr lvl="2"/>
            <a:r>
              <a:rPr lang="en-US" altLang="en-US" smtClean="0"/>
              <a:t>Imported Loads detail window</a:t>
            </a:r>
          </a:p>
          <a:p>
            <a:pPr lvl="1"/>
            <a:r>
              <a:rPr lang="en-US" altLang="en-US" smtClean="0"/>
              <a:t>As with most submodels, beware</a:t>
            </a:r>
            <a:br>
              <a:rPr lang="en-US" altLang="en-US" smtClean="0"/>
            </a:br>
            <a:r>
              <a:rPr lang="en-US" altLang="en-US" smtClean="0"/>
              <a:t>the rotating nodes CS’s</a:t>
            </a:r>
          </a:p>
          <a:p>
            <a:pPr lvl="1"/>
            <a:r>
              <a:rPr lang="en-US" altLang="en-US" smtClean="0"/>
              <a:t>UY mapped for nodes within center</a:t>
            </a:r>
            <a:br>
              <a:rPr lang="en-US" altLang="en-US" smtClean="0"/>
            </a:br>
            <a:r>
              <a:rPr lang="en-US" altLang="en-US" smtClean="0"/>
              <a:t>region (20% the thickness)…</a:t>
            </a:r>
          </a:p>
          <a:p>
            <a:pPr lvl="2"/>
            <a:r>
              <a:rPr lang="en-US" altLang="en-US" smtClean="0"/>
              <a:t>Beware over/under constraint here.</a:t>
            </a:r>
          </a:p>
          <a:p>
            <a:pPr lvl="2"/>
            <a:r>
              <a:rPr lang="en-US" altLang="en-US" smtClean="0"/>
              <a:t>Ideally this would be a single set of nodes</a:t>
            </a:r>
          </a:p>
          <a:p>
            <a:pPr lvl="1"/>
            <a:endParaRPr lang="en-US" altLang="en-US" smtClean="0"/>
          </a:p>
        </p:txBody>
      </p:sp>
      <p:sp>
        <p:nvSpPr>
          <p:cNvPr id="67589" name="TextBox 5"/>
          <p:cNvSpPr txBox="1">
            <a:spLocks noChangeArrowheads="1"/>
          </p:cNvSpPr>
          <p:nvPr/>
        </p:nvSpPr>
        <p:spPr bwMode="auto">
          <a:xfrm>
            <a:off x="6727825" y="4341813"/>
            <a:ext cx="2308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Image from help manual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Automatic Rezoning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077200" cy="4376738"/>
          </a:xfrm>
        </p:spPr>
        <p:txBody>
          <a:bodyPr/>
          <a:lstStyle/>
          <a:p>
            <a:r>
              <a:rPr lang="en-US" altLang="en-US" sz="2800" smtClean="0"/>
              <a:t>Manual Rezoning fully implemented in MAPDL</a:t>
            </a:r>
          </a:p>
          <a:p>
            <a:pPr lvl="1"/>
            <a:r>
              <a:rPr lang="en-US" altLang="en-US" sz="2400" smtClean="0"/>
              <a:t>Writes deformed nodes</a:t>
            </a:r>
          </a:p>
          <a:p>
            <a:pPr lvl="1"/>
            <a:r>
              <a:rPr lang="en-US" altLang="en-US" sz="2400" smtClean="0"/>
              <a:t>Makes facets/geometry in the deformed shape</a:t>
            </a:r>
          </a:p>
          <a:p>
            <a:pPr lvl="1"/>
            <a:r>
              <a:rPr lang="en-US" altLang="en-US" sz="2400" smtClean="0"/>
              <a:t>Meshes new volume/area</a:t>
            </a:r>
          </a:p>
          <a:p>
            <a:pPr lvl="1"/>
            <a:r>
              <a:rPr lang="en-US" altLang="en-US" sz="2400" smtClean="0"/>
              <a:t>Transfer displacements from previous analysis</a:t>
            </a:r>
          </a:p>
          <a:p>
            <a:pPr lvl="1"/>
            <a:r>
              <a:rPr lang="en-US" altLang="en-US" sz="2400" smtClean="0"/>
              <a:t>Resolves -- Lather, rinse, repeat…</a:t>
            </a:r>
          </a:p>
          <a:p>
            <a:r>
              <a:rPr lang="en-US" altLang="en-US" sz="2800" smtClean="0"/>
              <a:t>Automatic Rezoning just splits the element edges</a:t>
            </a:r>
          </a:p>
          <a:p>
            <a:pPr lvl="1"/>
            <a:r>
              <a:rPr lang="en-US" altLang="en-US" sz="2400" smtClean="0"/>
              <a:t>a.k.a. “Mesh Nonlinear Adaptivity” </a:t>
            </a:r>
          </a:p>
          <a:p>
            <a:pPr lvl="1"/>
            <a:r>
              <a:rPr lang="en-US" altLang="en-US" sz="2400" smtClean="0"/>
              <a:t>An EREFINE essentially.</a:t>
            </a:r>
          </a:p>
          <a:p>
            <a:pPr lvl="1"/>
            <a:r>
              <a:rPr lang="en-US" altLang="en-US" sz="2400" smtClean="0"/>
              <a:t>Manual is pretty clear this won’t help element shape distortion errors… </a:t>
            </a:r>
            <a:r>
              <a:rPr lang="en-US" altLang="en-US" sz="2400" u="sng" smtClean="0"/>
              <a:t>yet</a:t>
            </a:r>
            <a:r>
              <a:rPr lang="en-US" altLang="en-US" sz="24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Shared Topology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>
          <a:xfrm>
            <a:off x="541338" y="1752600"/>
            <a:ext cx="8077200" cy="4376738"/>
          </a:xfrm>
        </p:spPr>
        <p:txBody>
          <a:bodyPr/>
          <a:lstStyle/>
          <a:p>
            <a:r>
              <a:rPr lang="en-US" altLang="en-US" sz="2400" smtClean="0"/>
              <a:t>Toggles on/off – if you don’t know about it, it’s a must read to avoid problems.</a:t>
            </a:r>
          </a:p>
          <a:p>
            <a:pPr lvl="1"/>
            <a:r>
              <a:rPr lang="en-US" altLang="en-US" sz="2000" smtClean="0"/>
              <a:t>Default is to execute behind the scenes on way to Mechanical</a:t>
            </a:r>
          </a:p>
          <a:p>
            <a:pPr lvl="1"/>
            <a:r>
              <a:rPr lang="en-US" altLang="en-US" sz="2000" smtClean="0"/>
              <a:t>Can be forced to earlier location in the tree</a:t>
            </a:r>
          </a:p>
          <a:p>
            <a:pPr lvl="2"/>
            <a:r>
              <a:rPr lang="en-US" altLang="en-US" sz="1600" smtClean="0"/>
              <a:t>And then hidden – so you won’t know that it is happening prior to other operations!</a:t>
            </a:r>
          </a:p>
          <a:p>
            <a:r>
              <a:rPr lang="en-US" altLang="en-US" sz="2400" smtClean="0"/>
              <a:t>Face coloring by shared topology specification</a:t>
            </a:r>
          </a:p>
          <a:p>
            <a:pPr lvl="1"/>
            <a:r>
              <a:rPr lang="en-US" altLang="en-US" sz="2000" smtClean="0"/>
              <a:t>Not by success / actual connection</a:t>
            </a:r>
          </a:p>
          <a:p>
            <a:r>
              <a:rPr lang="en-US" altLang="en-US" sz="2400" smtClean="0"/>
              <a:t>Specify face joints manually…</a:t>
            </a:r>
          </a:p>
          <a:p>
            <a:pPr lvl="1"/>
            <a:r>
              <a:rPr lang="en-US" altLang="en-US" sz="2000" smtClean="0"/>
              <a:t>Must be two parts within same body </a:t>
            </a:r>
          </a:p>
          <a:p>
            <a:pPr lvl="1"/>
            <a:r>
              <a:rPr lang="en-US" altLang="en-US" sz="2000" smtClean="0"/>
              <a:t>Can be done after shared topology operation</a:t>
            </a:r>
          </a:p>
        </p:txBody>
      </p:sp>
      <p:pic>
        <p:nvPicPr>
          <p:cNvPr id="6963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219200"/>
            <a:ext cx="4740275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838200" y="4763"/>
            <a:ext cx="7772400" cy="1041400"/>
          </a:xfrm>
        </p:spPr>
        <p:txBody>
          <a:bodyPr/>
          <a:lstStyle/>
          <a:p>
            <a:r>
              <a:rPr lang="en-US" altLang="en-US" smtClean="0"/>
              <a:t>Use Epsilon as a Resource!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1261210"/>
              </p:ext>
            </p:extLst>
          </p:nvPr>
        </p:nvGraphicFramePr>
        <p:xfrm>
          <a:off x="533400" y="1447800"/>
          <a:ext cx="8077200" cy="4376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593546C-8AB7-44A8-8EED-C1D53F1793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626883C-9690-4095-B675-D9AC2F3EE8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4ED3606-EE97-45FF-A22B-0BB92CC09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006C889-2629-4571-928B-CAD7B7926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5D7AAB2-6EFB-4A59-ADC5-E6BA47482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D3F1A8C-0482-4EF4-8405-E3A7BDB190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BC16346-48F0-4A39-B8BC-49DC879632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06A26B6-6015-4F91-85BF-712A4FF557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C561FF9-541C-4DA9-B1BC-E1E9922763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AD5384-6986-4E11-BA89-2D6D4CC59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772400" cy="1041400"/>
          </a:xfrm>
        </p:spPr>
        <p:txBody>
          <a:bodyPr/>
          <a:lstStyle/>
          <a:p>
            <a:r>
              <a:rPr lang="en-US" altLang="en-US" smtClean="0"/>
              <a:t>What’s the Next Step?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376738"/>
          </a:xfrm>
        </p:spPr>
        <p:txBody>
          <a:bodyPr/>
          <a:lstStyle/>
          <a:p>
            <a:r>
              <a:rPr lang="en-US" altLang="en-US" smtClean="0"/>
              <a:t>Let’s get an NDA in place</a:t>
            </a:r>
          </a:p>
          <a:p>
            <a:pPr lvl="1"/>
            <a:r>
              <a:rPr lang="en-US" altLang="en-US" smtClean="0"/>
              <a:t>Just a phone call away</a:t>
            </a:r>
          </a:p>
          <a:p>
            <a:r>
              <a:rPr lang="en-US" altLang="en-US" smtClean="0"/>
              <a:t>Discover Opportunities for Simulation</a:t>
            </a:r>
          </a:p>
          <a:p>
            <a:pPr lvl="1"/>
            <a:r>
              <a:rPr lang="en-US" altLang="en-US" b="1" smtClean="0">
                <a:solidFill>
                  <a:srgbClr val="045BAC"/>
                </a:solidFill>
              </a:rPr>
              <a:t>Epsilon has a proven approach</a:t>
            </a:r>
          </a:p>
          <a:p>
            <a:r>
              <a:rPr lang="en-US" altLang="en-US" smtClean="0"/>
              <a:t>Become a Champion of FEA</a:t>
            </a:r>
          </a:p>
          <a:p>
            <a:pPr lvl="1"/>
            <a:r>
              <a:rPr lang="en-US" altLang="en-US" smtClean="0"/>
              <a:t>Promote FEA as a necessity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990600" y="-30163"/>
            <a:ext cx="7772400" cy="1041401"/>
          </a:xfrm>
        </p:spPr>
        <p:txBody>
          <a:bodyPr/>
          <a:lstStyle/>
          <a:p>
            <a:r>
              <a:rPr lang="en-US" altLang="en-US" smtClean="0"/>
              <a:t>Usability Enhancements</a:t>
            </a:r>
          </a:p>
        </p:txBody>
      </p:sp>
      <p:sp>
        <p:nvSpPr>
          <p:cNvPr id="19459" name="AutoShape 5" descr="Image result for hitting computer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9460" name="AutoShape 7" descr="Image result for hitting computer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19461" name="Picture 9" descr="http://wac.450f.edgecastcdn.net/80450F/tsminteractive.com/files/2013/07/Compute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71600"/>
            <a:ext cx="600075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990600" y="-25400"/>
            <a:ext cx="7772400" cy="1143000"/>
          </a:xfrm>
        </p:spPr>
        <p:txBody>
          <a:bodyPr/>
          <a:lstStyle/>
          <a:p>
            <a:r>
              <a:rPr lang="en-US" altLang="en-US" smtClean="0"/>
              <a:t>Folders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567113"/>
            <a:ext cx="2438400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567113"/>
            <a:ext cx="2438400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Content Placeholder 1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376738"/>
          </a:xfrm>
        </p:spPr>
        <p:txBody>
          <a:bodyPr/>
          <a:lstStyle/>
          <a:p>
            <a:r>
              <a:rPr lang="en-US" altLang="en-US" smtClean="0"/>
              <a:t>Parts, connections, boundary conditions, etc. can be organized into groups</a:t>
            </a:r>
          </a:p>
          <a:p>
            <a:r>
              <a:rPr lang="en-US" altLang="en-US" smtClean="0"/>
              <a:t>Easily suppress whole groups without hunting for each item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28677</TotalTime>
  <Words>7957</Words>
  <Application>Microsoft Office PowerPoint</Application>
  <PresentationFormat>On-screen Show (4:3)</PresentationFormat>
  <Paragraphs>700</Paragraphs>
  <Slides>57</Slides>
  <Notes>29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Default Design</vt:lpstr>
      <vt:lpstr>PowerPoint Presentation</vt:lpstr>
      <vt:lpstr>Agenda</vt:lpstr>
      <vt:lpstr>Moore’s Law</vt:lpstr>
      <vt:lpstr>Analyst vs Advocate</vt:lpstr>
      <vt:lpstr>So what’s the difference?</vt:lpstr>
      <vt:lpstr>Use Epsilon as a Resource!</vt:lpstr>
      <vt:lpstr>What’s the Next Step?</vt:lpstr>
      <vt:lpstr>Usability Enhancements</vt:lpstr>
      <vt:lpstr>Folders</vt:lpstr>
      <vt:lpstr>Node/Element Numbers </vt:lpstr>
      <vt:lpstr>Sub-Assemblies</vt:lpstr>
      <vt:lpstr>Face</vt:lpstr>
      <vt:lpstr>Detach and Body Repair</vt:lpstr>
      <vt:lpstr>Vector Plotting controls</vt:lpstr>
      <vt:lpstr>Analysis Options</vt:lpstr>
      <vt:lpstr>Misc. </vt:lpstr>
      <vt:lpstr>Misc. </vt:lpstr>
      <vt:lpstr>Misc. </vt:lpstr>
      <vt:lpstr>Misc. </vt:lpstr>
      <vt:lpstr>Misc. </vt:lpstr>
      <vt:lpstr>Misc. </vt:lpstr>
      <vt:lpstr>Meshing</vt:lpstr>
      <vt:lpstr>Mesh Connections</vt:lpstr>
      <vt:lpstr>Mesh Connections</vt:lpstr>
      <vt:lpstr>Node Merging</vt:lpstr>
      <vt:lpstr>What’s the Difference?!?</vt:lpstr>
      <vt:lpstr>Node Moving</vt:lpstr>
      <vt:lpstr>Display Element Quality</vt:lpstr>
      <vt:lpstr>Adaptive Remeshing</vt:lpstr>
      <vt:lpstr>Adaptive Meshing</vt:lpstr>
      <vt:lpstr>Adaptive Mesh: Limitations</vt:lpstr>
      <vt:lpstr>Adaptive Mesh: Limitations</vt:lpstr>
      <vt:lpstr>Adaptive Meshing: Procedure</vt:lpstr>
      <vt:lpstr>Adaptive Meshing: Procedure</vt:lpstr>
      <vt:lpstr>PowerPoint Presentation</vt:lpstr>
      <vt:lpstr>PowerPoint Presentation</vt:lpstr>
      <vt:lpstr>Meshing misc.</vt:lpstr>
      <vt:lpstr>Weld Connections</vt:lpstr>
      <vt:lpstr>Weld Connections</vt:lpstr>
      <vt:lpstr>Weld Connections</vt:lpstr>
      <vt:lpstr>Weld Connections</vt:lpstr>
      <vt:lpstr>Contacts misc</vt:lpstr>
      <vt:lpstr>Spaceclaim</vt:lpstr>
      <vt:lpstr>Spaceclaim</vt:lpstr>
      <vt:lpstr>Material Modeling Improvements</vt:lpstr>
      <vt:lpstr>Composites</vt:lpstr>
      <vt:lpstr>Inclined Crack Modeling</vt:lpstr>
      <vt:lpstr>V15 - Reminders</vt:lpstr>
      <vt:lpstr>Preprocessing</vt:lpstr>
      <vt:lpstr>Meshing</vt:lpstr>
      <vt:lpstr>Solver Improvements</vt:lpstr>
      <vt:lpstr>Contact Debonding</vt:lpstr>
      <vt:lpstr>More Contact</vt:lpstr>
      <vt:lpstr>Contact</vt:lpstr>
      <vt:lpstr>Shell to Solid Submodels</vt:lpstr>
      <vt:lpstr>Automatic Rezoning</vt:lpstr>
      <vt:lpstr>Shared Topology</vt:lpstr>
    </vt:vector>
  </TitlesOfParts>
  <Company>PADT,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Scholl</dc:creator>
  <cp:lastModifiedBy>Erik Eid</cp:lastModifiedBy>
  <cp:revision>1449</cp:revision>
  <dcterms:created xsi:type="dcterms:W3CDTF">2006-10-19T14:13:16Z</dcterms:created>
  <dcterms:modified xsi:type="dcterms:W3CDTF">2015-05-20T18:06:50Z</dcterms:modified>
</cp:coreProperties>
</file>